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93" r:id="rId10"/>
    <p:sldId id="291" r:id="rId11"/>
    <p:sldId id="292" r:id="rId12"/>
    <p:sldId id="290" r:id="rId13"/>
    <p:sldId id="284" r:id="rId14"/>
    <p:sldId id="285" r:id="rId15"/>
    <p:sldId id="287" r:id="rId16"/>
    <p:sldId id="289" r:id="rId17"/>
    <p:sldId id="28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B455C"/>
    <a:srgbClr val="2E75B6"/>
    <a:srgbClr val="D9A576"/>
    <a:srgbClr val="376C98"/>
    <a:srgbClr val="1499B8"/>
    <a:srgbClr val="E7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40F63-F404-4AF4-8FB1-1FBA5D73F66B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C2876-73A2-4E02-9390-E86174C1F5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77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4D481-9ADE-025A-B91C-B2B91460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929FD9-84D0-ED73-B870-D550F2D39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39DF6-0F22-0EB9-F100-AD01646C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C9939-B0C9-FA36-AC52-2DF96155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A95C-14CD-8AFD-6978-B3DDF164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399E5B8-E4D9-8195-9631-212A8EC3A2A5}"/>
              </a:ext>
            </a:extLst>
          </p:cNvPr>
          <p:cNvSpPr/>
          <p:nvPr userDrawn="1"/>
        </p:nvSpPr>
        <p:spPr>
          <a:xfrm rot="5400000" flipH="1">
            <a:off x="-3264615" y="3264617"/>
            <a:ext cx="6858003" cy="328772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76C98"/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0D61397-F31F-5228-F174-715772D6B228}"/>
              </a:ext>
            </a:extLst>
          </p:cNvPr>
          <p:cNvSpPr/>
          <p:nvPr userDrawn="1"/>
        </p:nvSpPr>
        <p:spPr>
          <a:xfrm rot="10800000" flipH="1">
            <a:off x="0" y="-1"/>
            <a:ext cx="12192000" cy="308225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6565"/>
              </a:solidFill>
              <a:highlight>
                <a:srgbClr val="E76565"/>
              </a:highlight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7AC0F09B-AAAC-1B3C-0DBF-80441DD3FDD5}"/>
              </a:ext>
            </a:extLst>
          </p:cNvPr>
          <p:cNvSpPr/>
          <p:nvPr userDrawn="1"/>
        </p:nvSpPr>
        <p:spPr>
          <a:xfrm flipH="1">
            <a:off x="1524000" y="6570745"/>
            <a:ext cx="10668000" cy="287255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C93EFA05-B2A1-C786-CB1C-76DAE710E859}"/>
              </a:ext>
            </a:extLst>
          </p:cNvPr>
          <p:cNvSpPr/>
          <p:nvPr userDrawn="1"/>
        </p:nvSpPr>
        <p:spPr>
          <a:xfrm rot="16200000" flipH="1">
            <a:off x="8598610" y="3264611"/>
            <a:ext cx="6858006" cy="328772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A5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4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2B29A-DF6C-1D5D-6C62-FDC053D4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E2CA06-58E6-9C02-5305-E005FE85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34B3C-1280-5185-B0CE-BFEB1070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5A534-0AF2-CB18-CA92-4559E78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0545E-057C-6DDD-22CA-B23F3A8E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3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BC2351-9D8B-47B4-1329-F29D315C5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7984F-BE2A-8543-7903-962594822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C849B-E24E-8039-7C52-AE2FF385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59578-1780-0342-ED25-0D3ACCE8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C96BB-C759-731E-3B34-99AFA96D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7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F87EA-F59C-749F-A758-8812A2D5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62" y="365126"/>
            <a:ext cx="9596738" cy="47950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F0AF4-2DED-0B2F-D985-1938390C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FF251-83AB-CE51-376E-0AB8402B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1C511-1F0A-52EE-556F-6FF99F40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27EBA-4788-62B0-656D-BF75C58F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C84AF90-7EDA-A8BB-1795-722FC68B021A}"/>
              </a:ext>
            </a:extLst>
          </p:cNvPr>
          <p:cNvSpPr/>
          <p:nvPr userDrawn="1"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C229-7208-ED6F-1D8B-A9C57EFDBED3}"/>
              </a:ext>
            </a:extLst>
          </p:cNvPr>
          <p:cNvSpPr/>
          <p:nvPr userDrawn="1"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76565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295C30-125A-58EC-6CC1-99F85A8E71AF}"/>
              </a:ext>
            </a:extLst>
          </p:cNvPr>
          <p:cNvSpPr/>
          <p:nvPr userDrawn="1"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316161-4E6D-4934-9968-3888992124AC}"/>
              </a:ext>
            </a:extLst>
          </p:cNvPr>
          <p:cNvCxnSpPr>
            <a:cxnSpLocks/>
          </p:cNvCxnSpPr>
          <p:nvPr userDrawn="1"/>
        </p:nvCxnSpPr>
        <p:spPr>
          <a:xfrm>
            <a:off x="374468" y="1159796"/>
            <a:ext cx="11443063" cy="0"/>
          </a:xfrm>
          <a:prstGeom prst="line">
            <a:avLst/>
          </a:prstGeom>
          <a:ln w="76200">
            <a:solidFill>
              <a:srgbClr val="D9A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90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BD3B-971C-88C6-6829-9B3A2D7B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B08B4C-1AD0-C1C9-7B50-F7A8B5666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3222F-C74D-B97C-2BA2-FAE29856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2022-2C8C-C042-7F35-78E84617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25760-7906-B41D-5742-5B84522D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1EB6B-B926-DA9A-C88B-055999F2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584B7-1433-0695-4023-5771EE55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CF0231-8F4D-0156-4F6A-06835AB00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AFE40-BDBE-2CC9-7C78-D855CC24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21153-CC57-4996-8306-B6443592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B8154-578E-11F7-D7BF-006E8F56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4E51-EDE9-8E6F-3419-A6A0EB75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C5CCD-B5ED-F483-680E-8660103F4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53A50-9156-109C-0535-70FA532BD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572C2-54B7-F144-4CF1-36CBB6246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14DCE-BBC5-AE89-9B2A-E963B28E7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012DD0-805F-84BF-2555-85AEF21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B832AA-4D08-5ECC-0221-73DFF68B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06A23-4A0F-DF95-DF4D-58C98B76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87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1C95B-60C5-939B-576B-DF7C118C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EC1E6A-B776-E9F7-87E4-AD2FE759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4E9259-8E5F-D2E0-27DB-94881A4C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E910A-A3BE-131D-537F-673B8976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1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3ABB80-CEAB-0314-6799-572EA6C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F2F8A9-F311-A079-3881-B12D0F6E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67F2E-7CB8-640C-F336-EF58AF4C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0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D6B-D075-81B9-A9BC-A68AD920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1FA42-3923-A9B8-E4DF-8D7D64ED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1F755-BE8E-783A-B627-A2118716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22860D-C415-DF9D-1E3D-BA5EF8F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75EA8-2977-C880-FC0C-57B131E8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94937B-8442-2A88-B932-053B3E1C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3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AFAA2-D4C6-6905-44C2-D8119EEE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10DE99-D005-CD32-A784-AA5F54659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C10AF-F856-4C3C-052D-120443685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40C08-AE3A-5429-C837-0C0C1D51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474CA-BF91-0EC9-3E2B-116AE4F6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D5CEB-0531-004D-CBC8-94ACE6DB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F61CE7-6A08-1EB6-3E38-CA6E742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C90E0-D49E-44CC-F67C-9931B8B37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CF767-74EB-B549-B01B-B9F6C02D1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B5386-0F22-4201-9C93-7F65810E4574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E6322-76B9-BF19-09B8-F2DFFC30C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EEB0C3-7110-1222-4FFC-61297AED2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9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tnews.com/2021031500017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1BB07-36AA-6CA4-1507-5673DBD2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7719"/>
            <a:ext cx="9144000" cy="1909763"/>
          </a:xfrm>
        </p:spPr>
        <p:txBody>
          <a:bodyPr>
            <a:normAutofit/>
          </a:bodyPr>
          <a:lstStyle/>
          <a:p>
            <a:r>
              <a:rPr lang="ko-KR" altLang="en-US" sz="5400" b="1" dirty="0" err="1">
                <a:solidFill>
                  <a:srgbClr val="4B455C"/>
                </a:solidFill>
              </a:rPr>
              <a:t>드론</a:t>
            </a:r>
            <a:r>
              <a:rPr lang="ko-KR" altLang="en-US" sz="5400" b="1" dirty="0">
                <a:solidFill>
                  <a:srgbClr val="4B455C"/>
                </a:solidFill>
              </a:rPr>
              <a:t> 네트워크 기반의 </a:t>
            </a:r>
            <a:br>
              <a:rPr lang="en-US" altLang="ko-KR" sz="5400" b="1" dirty="0">
                <a:solidFill>
                  <a:srgbClr val="4B455C"/>
                </a:solidFill>
              </a:rPr>
            </a:br>
            <a:r>
              <a:rPr lang="ko-KR" altLang="en-US" sz="5400" b="1" dirty="0">
                <a:solidFill>
                  <a:srgbClr val="4B455C"/>
                </a:solidFill>
              </a:rPr>
              <a:t>공중형 </a:t>
            </a:r>
            <a:r>
              <a:rPr lang="ko-KR" altLang="en-US" sz="5400" b="1" dirty="0" err="1">
                <a:solidFill>
                  <a:srgbClr val="4B455C"/>
                </a:solidFill>
              </a:rPr>
              <a:t>엣지</a:t>
            </a:r>
            <a:r>
              <a:rPr lang="ko-KR" altLang="en-US" sz="5400" b="1" dirty="0">
                <a:solidFill>
                  <a:srgbClr val="4B455C"/>
                </a:solidFill>
              </a:rPr>
              <a:t> 컴퓨팅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EE72EE-AC92-ECFF-3E40-2E9DCF3E378F}"/>
              </a:ext>
            </a:extLst>
          </p:cNvPr>
          <p:cNvSpPr/>
          <p:nvPr/>
        </p:nvSpPr>
        <p:spPr>
          <a:xfrm>
            <a:off x="1863634" y="2717482"/>
            <a:ext cx="8577943" cy="77969"/>
          </a:xfrm>
          <a:prstGeom prst="rect">
            <a:avLst/>
          </a:prstGeom>
          <a:solidFill>
            <a:srgbClr val="4B45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B455C"/>
              </a:solidFill>
              <a:highlight>
                <a:srgbClr val="4B455C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162CC-ACD9-DFC4-76CC-BD0F6ACCC30E}"/>
              </a:ext>
            </a:extLst>
          </p:cNvPr>
          <p:cNvSpPr txBox="1"/>
          <p:nvPr/>
        </p:nvSpPr>
        <p:spPr>
          <a:xfrm>
            <a:off x="4149634" y="2894727"/>
            <a:ext cx="3892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 err="1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캡스톤</a:t>
            </a:r>
            <a:r>
              <a:rPr lang="ko-KR" altLang="en-US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 디자인</a:t>
            </a:r>
            <a:r>
              <a:rPr lang="en-US" altLang="ko-KR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Ⅰ</a:t>
            </a:r>
            <a:r>
              <a:rPr lang="ko-KR" altLang="en-US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1800" b="1" dirty="0">
                <a:solidFill>
                  <a:srgbClr val="4B455C"/>
                </a:solidFill>
                <a:ea typeface="Noto Sans KR Medium" panose="020B0600000000000000" pitchFamily="34" charset="-127"/>
              </a:rPr>
              <a:t>최종</a:t>
            </a:r>
            <a:r>
              <a:rPr lang="ko-KR" altLang="en-US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발표 </a:t>
            </a:r>
            <a:r>
              <a:rPr lang="en-US" altLang="ko-KR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2023.0</a:t>
            </a:r>
            <a:r>
              <a:rPr lang="en-US" altLang="ko-KR" sz="1800" b="1" dirty="0">
                <a:solidFill>
                  <a:srgbClr val="4B455C"/>
                </a:solidFill>
                <a:ea typeface="Noto Sans KR Medium" panose="020B0600000000000000" pitchFamily="34" charset="-127"/>
              </a:rPr>
              <a:t>6</a:t>
            </a:r>
            <a:r>
              <a:rPr lang="en-US" altLang="ko-KR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.</a:t>
            </a:r>
            <a:r>
              <a:rPr lang="en-US" altLang="ko-KR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14</a:t>
            </a:r>
            <a:r>
              <a:rPr lang="en-US" altLang="ko-KR" sz="1800" b="1" dirty="0">
                <a:solidFill>
                  <a:srgbClr val="4B455C"/>
                </a:solidFill>
                <a:ea typeface="Noto Sans KR Medium" panose="020B0600000000000000" pitchFamily="34" charset="-127"/>
              </a:rPr>
              <a:t>.</a:t>
            </a:r>
            <a:r>
              <a:rPr lang="en-US" altLang="ko-KR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(</a:t>
            </a:r>
            <a:r>
              <a:rPr lang="ko-KR" altLang="en-US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수</a:t>
            </a:r>
            <a:r>
              <a:rPr lang="en-US" altLang="ko-KR" sz="1800" b="1" i="0" u="none" strike="noStrike" cap="none" dirty="0">
                <a:solidFill>
                  <a:srgbClr val="4B455C"/>
                </a:solidFill>
                <a:ea typeface="Noto Sans KR Medium" panose="020B0600000000000000" pitchFamily="34" charset="-127"/>
                <a:sym typeface="Arial"/>
              </a:rPr>
              <a:t>)</a:t>
            </a:r>
            <a:endParaRPr lang="ko-KR" altLang="en-US" sz="1200" b="1" i="0" u="none" strike="noStrike" cap="none" dirty="0">
              <a:solidFill>
                <a:schemeClr val="dk1"/>
              </a:solidFill>
              <a:ea typeface="Noto Sans KR Medium" panose="020B0600000000000000" pitchFamily="34" charset="-127"/>
              <a:sym typeface="Arial"/>
            </a:endParaRPr>
          </a:p>
        </p:txBody>
      </p:sp>
      <p:graphicFrame>
        <p:nvGraphicFramePr>
          <p:cNvPr id="7" name="Google Shape;93;p1">
            <a:extLst>
              <a:ext uri="{FF2B5EF4-FFF2-40B4-BE49-F238E27FC236}">
                <a16:creationId xmlns:a16="http://schemas.microsoft.com/office/drawing/2014/main" id="{CB48C380-6983-6A5D-A02A-22B8AEA0C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025218"/>
              </p:ext>
            </p:extLst>
          </p:nvPr>
        </p:nvGraphicFramePr>
        <p:xfrm>
          <a:off x="6995604" y="4252576"/>
          <a:ext cx="4784325" cy="12358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19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887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지도교수</a:t>
                      </a:r>
                      <a:endParaRPr sz="2000" dirty="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김태훈</a:t>
                      </a:r>
                      <a:endParaRPr sz="2000" dirty="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u="none" strike="noStrike" cap="none">
                        <a:solidFill>
                          <a:srgbClr val="4B455C"/>
                        </a:solidFill>
                        <a:latin typeface="+mn-lt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u="none" strike="noStrike" cap="none">
                        <a:solidFill>
                          <a:srgbClr val="4B455C"/>
                        </a:solidFill>
                        <a:latin typeface="+mn-lt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959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팀원</a:t>
                      </a:r>
                      <a:endParaRPr sz="200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sym typeface="Nunito Sans Black"/>
                        </a:rPr>
                        <a:t>박상기</a:t>
                      </a:r>
                      <a:endParaRPr sz="2000" dirty="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sym typeface="Nunito Sans Black"/>
                        </a:rPr>
                        <a:t>고유진</a:t>
                      </a:r>
                      <a:endParaRPr sz="2000" dirty="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4B455C"/>
                          </a:solidFill>
                          <a:latin typeface="+mn-lt"/>
                          <a:ea typeface="Noto Sans KR Medium" panose="020B0600000000000000" pitchFamily="34" charset="-127"/>
                          <a:sym typeface="Nunito Sans Black"/>
                        </a:rPr>
                        <a:t>이동헌</a:t>
                      </a:r>
                      <a:endParaRPr sz="2000" dirty="0">
                        <a:latin typeface="+mn-lt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9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(3/6)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C12D64-8186-BB32-CE55-A2746CD7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10</a:t>
            </a:fld>
            <a:endParaRPr lang="en-US" dirty="0">
              <a:solidFill>
                <a:srgbClr val="4B455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7F2D3-7057-9A48-7382-1187D58E8789}"/>
              </a:ext>
            </a:extLst>
          </p:cNvPr>
          <p:cNvSpPr txBox="1"/>
          <p:nvPr/>
        </p:nvSpPr>
        <p:spPr>
          <a:xfrm>
            <a:off x="496495" y="1372628"/>
            <a:ext cx="8020487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rgbClr val="4B455C"/>
                </a:solidFill>
                <a:effectLst/>
                <a:latin typeface="+mn-ea"/>
              </a:rPr>
              <a:t>MQTT</a:t>
            </a:r>
            <a:r>
              <a:rPr lang="en-US" altLang="ko-KR" sz="2000" b="1" i="0" dirty="0">
                <a:solidFill>
                  <a:srgbClr val="4B455C"/>
                </a:solidFill>
                <a:effectLst/>
                <a:latin typeface="+mn-ea"/>
              </a:rPr>
              <a:t>(Message Queuing Telemetry Transport)</a:t>
            </a:r>
            <a:r>
              <a:rPr lang="en-US" altLang="ko-KR" sz="2000" b="1" kern="0" spc="-50" dirty="0">
                <a:solidFill>
                  <a:srgbClr val="4B455C"/>
                </a:solidFill>
                <a:effectLst/>
                <a:latin typeface="+mn-ea"/>
              </a:rPr>
              <a:t> </a:t>
            </a:r>
            <a:r>
              <a:rPr lang="ko-KR" altLang="en-US" sz="2000" b="1" kern="0" spc="-70" dirty="0">
                <a:solidFill>
                  <a:srgbClr val="4B455C"/>
                </a:solidFill>
                <a:effectLst/>
                <a:latin typeface="+mn-ea"/>
              </a:rPr>
              <a:t>기반의 통신 방법</a:t>
            </a:r>
            <a:endParaRPr lang="ko-KR" altLang="en-US" sz="20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800445-FBC9-6B8C-C95C-8155CB3E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0" y="2765230"/>
            <a:ext cx="4308747" cy="2459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C149E2-20D2-0D39-9B21-0E822A2A9415}"/>
              </a:ext>
            </a:extLst>
          </p:cNvPr>
          <p:cNvSpPr txBox="1"/>
          <p:nvPr/>
        </p:nvSpPr>
        <p:spPr>
          <a:xfrm>
            <a:off x="5982788" y="2538350"/>
            <a:ext cx="5808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경량의 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publish/subscribe(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발행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/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구독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)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메시지 프로토콜</a:t>
            </a:r>
            <a:endParaRPr lang="en-US" altLang="ko-KR" b="1" i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B455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MQTT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는 클라이언트와 브로커로 구성</a:t>
            </a:r>
            <a:endParaRPr lang="en-US" altLang="ko-KR" b="1" i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B455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브로커는 메시지를 관리하고 전달하는 역할</a:t>
            </a:r>
            <a:endParaRPr lang="ko-KR" altLang="en-US" b="1" dirty="0">
              <a:solidFill>
                <a:srgbClr val="4B455C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F6EEF-31B2-940A-1170-B0A2FB1FF0A7}"/>
              </a:ext>
            </a:extLst>
          </p:cNvPr>
          <p:cNvSpPr txBox="1"/>
          <p:nvPr/>
        </p:nvSpPr>
        <p:spPr>
          <a:xfrm>
            <a:off x="6259286" y="4562042"/>
            <a:ext cx="509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브로커를 통해 메시지 전송이 가능하다는 것은 </a:t>
            </a:r>
            <a:r>
              <a:rPr lang="ko-KR" altLang="en-US" b="1" dirty="0">
                <a:solidFill>
                  <a:srgbClr val="2E75B6"/>
                </a:solidFill>
                <a:latin typeface="+mn-ea"/>
                <a:sym typeface="Wingdings" panose="05000000000000000000" pitchFamily="2" charset="2"/>
              </a:rPr>
              <a:t>통신이 가능한 지역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으로 판단되어 </a:t>
            </a:r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MQTT 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기반의 방법은 제외</a:t>
            </a:r>
            <a:endParaRPr lang="ko-KR" altLang="en-US" b="1" dirty="0">
              <a:solidFill>
                <a:srgbClr val="2E75B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966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2413B152-8CA5-EA45-B556-11DD02A1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10"/>
          <a:stretch>
            <a:fillRect/>
          </a:stretch>
        </p:blipFill>
        <p:spPr>
          <a:xfrm>
            <a:off x="657549" y="2865120"/>
            <a:ext cx="4494291" cy="23591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(4/6)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C12D64-8186-BB32-CE55-A2746CD7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11</a:t>
            </a:fld>
            <a:endParaRPr lang="en-US" dirty="0">
              <a:solidFill>
                <a:srgbClr val="4B455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7F2D3-7057-9A48-7382-1187D58E8789}"/>
              </a:ext>
            </a:extLst>
          </p:cNvPr>
          <p:cNvSpPr txBox="1"/>
          <p:nvPr/>
        </p:nvSpPr>
        <p:spPr>
          <a:xfrm>
            <a:off x="496495" y="1372628"/>
            <a:ext cx="8020487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rgbClr val="4B455C"/>
                </a:solidFill>
                <a:effectLst/>
                <a:latin typeface="+mn-ea"/>
              </a:rPr>
              <a:t>ROS </a:t>
            </a:r>
            <a:r>
              <a:rPr lang="ko-KR" altLang="en-US" sz="2000" b="1" kern="0" spc="-70" dirty="0">
                <a:solidFill>
                  <a:srgbClr val="4B455C"/>
                </a:solidFill>
                <a:effectLst/>
                <a:latin typeface="+mn-ea"/>
              </a:rPr>
              <a:t>기반의 통신 방법</a:t>
            </a:r>
            <a:endParaRPr lang="ko-KR" altLang="en-US" sz="20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149E2-20D2-0D39-9B21-0E822A2A9415}"/>
              </a:ext>
            </a:extLst>
          </p:cNvPr>
          <p:cNvSpPr txBox="1"/>
          <p:nvPr/>
        </p:nvSpPr>
        <p:spPr>
          <a:xfrm>
            <a:off x="5982788" y="2538350"/>
            <a:ext cx="5808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ROS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시스템의 데이터 통신은 토픽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(Topic),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서비스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(Service),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액션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(Action)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등의 형태를 가짐</a:t>
            </a:r>
            <a:endParaRPr lang="en-US" altLang="ko-KR" b="1" i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B455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연속적인 데이터 송수신이 가능한 </a:t>
            </a:r>
            <a:r>
              <a:rPr lang="ko-KR" altLang="en-US" b="1" i="0" dirty="0">
                <a:solidFill>
                  <a:srgbClr val="2E75B6"/>
                </a:solidFill>
                <a:effectLst/>
                <a:latin typeface="+mn-ea"/>
              </a:rPr>
              <a:t>토픽 형태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의 통신을 활용</a:t>
            </a:r>
            <a:endParaRPr lang="en-US" altLang="ko-KR" b="1" i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B455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실질적인 데이터 전송이 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ROS Master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를 거치지 않고 </a:t>
            </a:r>
            <a:r>
              <a:rPr lang="ko-KR" altLang="en-US" b="1" i="0" dirty="0">
                <a:solidFill>
                  <a:srgbClr val="2E75B6"/>
                </a:solidFill>
                <a:effectLst/>
                <a:latin typeface="+mn-ea"/>
              </a:rPr>
              <a:t>노드 간에 직접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 이루어짐</a:t>
            </a:r>
            <a:endParaRPr lang="ko-KR" altLang="en-US" b="1" dirty="0">
              <a:solidFill>
                <a:srgbClr val="4B455C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F6EEF-31B2-940A-1170-B0A2FB1FF0A7}"/>
              </a:ext>
            </a:extLst>
          </p:cNvPr>
          <p:cNvSpPr txBox="1"/>
          <p:nvPr/>
        </p:nvSpPr>
        <p:spPr>
          <a:xfrm>
            <a:off x="6259286" y="5119684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 ROS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는 </a:t>
            </a:r>
            <a:r>
              <a:rPr lang="ko-KR" altLang="en-US" b="1" dirty="0">
                <a:solidFill>
                  <a:srgbClr val="2E75B6"/>
                </a:solidFill>
                <a:latin typeface="+mn-ea"/>
                <a:sym typeface="Wingdings" panose="05000000000000000000" pitchFamily="2" charset="2"/>
              </a:rPr>
              <a:t>효율적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이고 </a:t>
            </a:r>
            <a:r>
              <a:rPr lang="ko-KR" altLang="en-US" b="1" dirty="0">
                <a:solidFill>
                  <a:srgbClr val="2E75B6"/>
                </a:solidFill>
                <a:latin typeface="+mn-ea"/>
                <a:sym typeface="Wingdings" panose="05000000000000000000" pitchFamily="2" charset="2"/>
              </a:rPr>
              <a:t>확장 가능한 통신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이 가능하기 때문에 </a:t>
            </a:r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ROS 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기반의 통신 방법을 사용</a:t>
            </a:r>
            <a:endParaRPr lang="ko-KR" altLang="en-US" b="1" dirty="0">
              <a:solidFill>
                <a:srgbClr val="2E75B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6618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(5/6)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29431-BD41-0176-4145-89AD6452C4D6}"/>
              </a:ext>
            </a:extLst>
          </p:cNvPr>
          <p:cNvSpPr txBox="1"/>
          <p:nvPr/>
        </p:nvSpPr>
        <p:spPr>
          <a:xfrm>
            <a:off x="496496" y="1372628"/>
            <a:ext cx="2805555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-7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실험에 사용된 데이터</a:t>
            </a:r>
            <a:endParaRPr lang="ko-KR" altLang="en-US" sz="2000" b="1" kern="0" dirty="0">
              <a:solidFill>
                <a:srgbClr val="4B455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C12D64-8186-BB32-CE55-A2746CD7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12</a:t>
            </a:fld>
            <a:endParaRPr lang="en-US" dirty="0">
              <a:solidFill>
                <a:srgbClr val="4B455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C716F-5CC3-B195-DB9F-2A3848922E5A}"/>
              </a:ext>
            </a:extLst>
          </p:cNvPr>
          <p:cNvSpPr txBox="1"/>
          <p:nvPr/>
        </p:nvSpPr>
        <p:spPr>
          <a:xfrm>
            <a:off x="5982788" y="2538350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E75B6"/>
                </a:solidFill>
              </a:rPr>
              <a:t>10MB</a:t>
            </a:r>
            <a:r>
              <a:rPr lang="ko-KR" altLang="en-US" b="1" dirty="0">
                <a:solidFill>
                  <a:srgbClr val="2E75B6"/>
                </a:solidFill>
              </a:rPr>
              <a:t> 크기</a:t>
            </a:r>
            <a:r>
              <a:rPr lang="ko-KR" altLang="en-US" b="1" dirty="0">
                <a:solidFill>
                  <a:srgbClr val="4B455C"/>
                </a:solidFill>
              </a:rPr>
              <a:t>의 이미지 데이터</a:t>
            </a:r>
            <a:endParaRPr lang="en-US" altLang="ko-KR" b="1" dirty="0">
              <a:solidFill>
                <a:srgbClr val="4B45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B455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E75B6"/>
                </a:solidFill>
              </a:rPr>
              <a:t>Base64 </a:t>
            </a:r>
            <a:r>
              <a:rPr lang="ko-KR" altLang="en-US" b="1" dirty="0">
                <a:solidFill>
                  <a:srgbClr val="2E75B6"/>
                </a:solidFill>
              </a:rPr>
              <a:t>인코딩</a:t>
            </a:r>
            <a:r>
              <a:rPr lang="ko-KR" altLang="en-US" b="1" dirty="0">
                <a:solidFill>
                  <a:srgbClr val="4B455C"/>
                </a:solidFill>
              </a:rPr>
              <a:t>을 사용하여 문자열로 변화 후 데이터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0D64FE-2646-1BC0-502A-F363F85E655F}"/>
              </a:ext>
            </a:extLst>
          </p:cNvPr>
          <p:cNvSpPr txBox="1"/>
          <p:nvPr/>
        </p:nvSpPr>
        <p:spPr>
          <a:xfrm>
            <a:off x="6259286" y="4037475"/>
            <a:ext cx="509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Base 64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란 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8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비트 이진 데이터를 공통 </a:t>
            </a:r>
            <a:r>
              <a:rPr lang="en-US" altLang="ko-KR" b="1" i="0" dirty="0">
                <a:solidFill>
                  <a:srgbClr val="4B455C"/>
                </a:solidFill>
                <a:effectLst/>
                <a:latin typeface="+mn-ea"/>
              </a:rPr>
              <a:t>ASCII 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영역의 </a:t>
            </a:r>
            <a:r>
              <a:rPr lang="ko-KR" altLang="en-US" b="1" i="0" dirty="0" err="1">
                <a:solidFill>
                  <a:srgbClr val="4B455C"/>
                </a:solidFill>
                <a:effectLst/>
                <a:latin typeface="+mn-ea"/>
              </a:rPr>
              <a:t>문자들로만</a:t>
            </a:r>
            <a:r>
              <a:rPr lang="ko-KR" altLang="en-US" b="1" i="0" dirty="0">
                <a:solidFill>
                  <a:srgbClr val="4B455C"/>
                </a:solidFill>
                <a:effectLst/>
                <a:latin typeface="+mn-ea"/>
              </a:rPr>
              <a:t> 이루어진 일련의 </a:t>
            </a:r>
            <a:r>
              <a:rPr lang="ko-KR" altLang="en-US" b="1" i="0" dirty="0">
                <a:solidFill>
                  <a:srgbClr val="2E75B6"/>
                </a:solidFill>
                <a:effectLst/>
                <a:latin typeface="+mn-ea"/>
              </a:rPr>
              <a:t>문자열로 바꾸는 인코딩</a:t>
            </a:r>
            <a:endParaRPr lang="ko-KR" altLang="en-US" b="1" dirty="0">
              <a:solidFill>
                <a:srgbClr val="2E75B6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92054A-8FB1-DF09-DC0F-2B76A532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6" y="2413588"/>
            <a:ext cx="4824441" cy="34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2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(6/6)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BF98-464E-ADE4-FDFE-AC15D02290BE}"/>
              </a:ext>
            </a:extLst>
          </p:cNvPr>
          <p:cNvSpPr txBox="1"/>
          <p:nvPr/>
        </p:nvSpPr>
        <p:spPr>
          <a:xfrm>
            <a:off x="5553891" y="1964991"/>
            <a:ext cx="5799909" cy="4319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0" dirty="0">
                <a:solidFill>
                  <a:srgbClr val="4B455C"/>
                </a:solidFill>
                <a:effectLst/>
                <a:latin typeface="+mn-ea"/>
              </a:rPr>
              <a:t>데이터 </a:t>
            </a:r>
            <a:r>
              <a:rPr lang="en-US" altLang="ko-KR" sz="1600" b="1" kern="0" dirty="0">
                <a:solidFill>
                  <a:srgbClr val="4B455C"/>
                </a:solidFill>
                <a:effectLst/>
                <a:latin typeface="+mn-ea"/>
              </a:rPr>
              <a:t>– </a:t>
            </a:r>
            <a:r>
              <a:rPr lang="ko-KR" altLang="en-US" sz="1600" b="1" kern="0" dirty="0">
                <a:solidFill>
                  <a:srgbClr val="4B455C"/>
                </a:solidFill>
                <a:effectLst/>
                <a:latin typeface="+mn-ea"/>
              </a:rPr>
              <a:t>이미지를 </a:t>
            </a:r>
            <a:r>
              <a:rPr lang="en-US" altLang="ko-KR" sz="1600" b="1" kern="0" dirty="0">
                <a:solidFill>
                  <a:srgbClr val="2E75B6"/>
                </a:solidFill>
                <a:effectLst/>
                <a:latin typeface="+mn-ea"/>
              </a:rPr>
              <a:t>base64 </a:t>
            </a:r>
            <a:r>
              <a:rPr lang="ko-KR" altLang="en-US" sz="1600" b="1" kern="0" dirty="0">
                <a:solidFill>
                  <a:srgbClr val="2E75B6"/>
                </a:solidFill>
                <a:effectLst/>
                <a:latin typeface="+mn-ea"/>
              </a:rPr>
              <a:t>인코딩</a:t>
            </a:r>
            <a:r>
              <a:rPr lang="ko-KR" altLang="en-US" sz="1600" b="1" kern="0" dirty="0">
                <a:solidFill>
                  <a:srgbClr val="4B455C"/>
                </a:solidFill>
                <a:effectLst/>
                <a:latin typeface="+mn-ea"/>
              </a:rPr>
              <a:t>하여 메시지로 전송</a:t>
            </a:r>
            <a:endParaRPr lang="en-US" altLang="ko-KR" sz="1600" b="1" kern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marR="0" indent="-285750" fontAlgn="base" latinLnBrk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600" b="1" kern="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0" spc="-70" dirty="0">
                <a:solidFill>
                  <a:srgbClr val="2E75B6"/>
                </a:solidFill>
                <a:effectLst/>
                <a:latin typeface="+mn-ea"/>
              </a:rPr>
              <a:t>위치를 변경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하며</a:t>
            </a:r>
            <a:r>
              <a:rPr lang="en-US" altLang="ko-KR" sz="1600" b="1" kern="0" spc="-50" dirty="0">
                <a:solidFill>
                  <a:srgbClr val="4B455C"/>
                </a:solidFill>
                <a:effectLst/>
                <a:latin typeface="+mn-ea"/>
              </a:rPr>
              <a:t>(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예</a:t>
            </a:r>
            <a:r>
              <a:rPr lang="en-US" altLang="ko-KR" sz="1600" b="1" kern="0" spc="-50" dirty="0">
                <a:solidFill>
                  <a:srgbClr val="4B455C"/>
                </a:solidFill>
                <a:effectLst/>
                <a:latin typeface="+mn-ea"/>
              </a:rPr>
              <a:t>: location 1, location 2, location 3) 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실험을 수행</a:t>
            </a:r>
            <a:endParaRPr lang="en-US" altLang="ko-KR" sz="1600" b="1" kern="0" spc="-7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endParaRPr lang="en-US" altLang="ko-KR" sz="1600" b="1" kern="0" spc="-70" dirty="0">
              <a:solidFill>
                <a:srgbClr val="4B455C"/>
              </a:solidFill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r>
              <a:rPr lang="ko-KR" altLang="en-US" sz="1600" b="1" kern="0" spc="-70" dirty="0">
                <a:solidFill>
                  <a:srgbClr val="2E75B6"/>
                </a:solidFill>
                <a:effectLst/>
                <a:latin typeface="+mn-ea"/>
              </a:rPr>
              <a:t>메시지 전송 주기</a:t>
            </a:r>
            <a:r>
              <a:rPr lang="en-US" altLang="ko-KR" sz="1600" b="1" kern="0" spc="-50" dirty="0">
                <a:solidFill>
                  <a:srgbClr val="4B455C"/>
                </a:solidFill>
                <a:effectLst/>
                <a:latin typeface="+mn-ea"/>
              </a:rPr>
              <a:t>(Issue Rate), 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송수신기 사이의 흐름을 제어하기 위한 </a:t>
            </a:r>
            <a:r>
              <a:rPr lang="ko-KR" altLang="en-US" sz="1600" b="1" kern="0" spc="-70" dirty="0">
                <a:solidFill>
                  <a:srgbClr val="2E75B6"/>
                </a:solidFill>
                <a:effectLst/>
                <a:latin typeface="+mn-ea"/>
              </a:rPr>
              <a:t>큐의 크기</a:t>
            </a:r>
            <a:r>
              <a:rPr lang="en-US" altLang="ko-KR" sz="1600" b="1" kern="0" spc="-50" dirty="0">
                <a:solidFill>
                  <a:srgbClr val="4B455C"/>
                </a:solidFill>
                <a:effectLst/>
                <a:latin typeface="+mn-ea"/>
              </a:rPr>
              <a:t>(Queue Size)</a:t>
            </a:r>
            <a:r>
              <a:rPr lang="ko-KR" altLang="en-US" sz="1600" b="1" kern="0" spc="-50" dirty="0">
                <a:solidFill>
                  <a:srgbClr val="4B455C"/>
                </a:solidFill>
                <a:effectLst/>
                <a:latin typeface="+mn-ea"/>
              </a:rPr>
              <a:t>를</a:t>
            </a:r>
            <a:r>
              <a:rPr lang="en-US" altLang="ko-KR" sz="1600" b="1" kern="0" spc="-50" dirty="0">
                <a:solidFill>
                  <a:srgbClr val="4B455C"/>
                </a:solidFill>
                <a:effectLst/>
                <a:latin typeface="+mn-ea"/>
              </a:rPr>
              <a:t> </a:t>
            </a:r>
            <a:r>
              <a:rPr lang="ko-KR" altLang="en-US" sz="1600" b="1" kern="0" spc="-50" dirty="0">
                <a:solidFill>
                  <a:srgbClr val="4B455C"/>
                </a:solidFill>
                <a:effectLst/>
                <a:latin typeface="+mn-ea"/>
              </a:rPr>
              <a:t>변경하며 실험을 수행</a:t>
            </a:r>
            <a:endParaRPr lang="en-US" altLang="ko-KR" sz="1600" b="1" kern="0" spc="-7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endParaRPr lang="en-US" altLang="ko-KR" sz="1600" b="1" kern="0" spc="-7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0" spc="-50" dirty="0" err="1">
                <a:solidFill>
                  <a:srgbClr val="2E75B6"/>
                </a:solidFill>
                <a:effectLst/>
                <a:latin typeface="+mn-ea"/>
              </a:rPr>
              <a:t>WiFi</a:t>
            </a:r>
            <a:r>
              <a:rPr lang="en-US" altLang="ko-KR" sz="1600" b="1" kern="0" spc="-50" dirty="0">
                <a:solidFill>
                  <a:srgbClr val="2E75B6"/>
                </a:solidFill>
                <a:effectLst/>
                <a:latin typeface="+mn-ea"/>
              </a:rPr>
              <a:t> </a:t>
            </a:r>
            <a:r>
              <a:rPr lang="en-US" altLang="ko-KR" sz="1600" b="1" kern="0" spc="-70" dirty="0" err="1">
                <a:solidFill>
                  <a:srgbClr val="2E75B6"/>
                </a:solidFill>
                <a:effectLst/>
                <a:latin typeface="+mn-ea"/>
              </a:rPr>
              <a:t>동작</a:t>
            </a:r>
            <a:r>
              <a:rPr lang="en-US" altLang="ko-KR" sz="1600" b="1" kern="0" spc="-70" dirty="0">
                <a:solidFill>
                  <a:srgbClr val="2E75B6"/>
                </a:solidFill>
                <a:effectLst/>
                <a:latin typeface="+mn-ea"/>
              </a:rPr>
              <a:t> </a:t>
            </a:r>
            <a:r>
              <a:rPr lang="en-US" altLang="ko-KR" sz="1600" b="1" kern="0" spc="-70" dirty="0" err="1">
                <a:solidFill>
                  <a:srgbClr val="2E75B6"/>
                </a:solidFill>
                <a:effectLst/>
                <a:latin typeface="+mn-ea"/>
              </a:rPr>
              <a:t>주파수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를 변경하며</a:t>
            </a:r>
            <a:r>
              <a:rPr lang="en-US" altLang="ko-KR" sz="1600" b="1" kern="0" spc="-70" dirty="0">
                <a:solidFill>
                  <a:srgbClr val="4B455C"/>
                </a:solidFill>
                <a:effectLst/>
                <a:latin typeface="+mn-ea"/>
              </a:rPr>
              <a:t>(2.4GHz, 5GHz)</a:t>
            </a:r>
            <a:r>
              <a:rPr lang="ko-KR" altLang="en-US" sz="1600" b="1" kern="0" spc="-70" dirty="0">
                <a:solidFill>
                  <a:srgbClr val="4B455C"/>
                </a:solidFill>
                <a:effectLst/>
                <a:latin typeface="+mn-ea"/>
              </a:rPr>
              <a:t> 실험을 수행</a:t>
            </a:r>
            <a:endParaRPr lang="en-US" altLang="ko-KR" sz="1600" b="1" kern="0" spc="-70" dirty="0">
              <a:solidFill>
                <a:srgbClr val="4B455C"/>
              </a:solidFill>
              <a:effectLst/>
              <a:latin typeface="+mn-ea"/>
            </a:endParaRPr>
          </a:p>
          <a:p>
            <a:pPr marL="285750" indent="-285750" fontAlgn="base" latinLnBrk="0">
              <a:lnSpc>
                <a:spcPct val="158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33F1E9F3-6ECC-142C-7D4D-9F075CBA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2095620"/>
            <a:ext cx="4273006" cy="33877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78016-352C-B16D-D982-9D20EA9FF750}"/>
              </a:ext>
            </a:extLst>
          </p:cNvPr>
          <p:cNvSpPr txBox="1"/>
          <p:nvPr/>
        </p:nvSpPr>
        <p:spPr>
          <a:xfrm>
            <a:off x="496496" y="5577676"/>
            <a:ext cx="4345577" cy="47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90" dirty="0">
                <a:solidFill>
                  <a:srgbClr val="4B455C"/>
                </a:solidFill>
                <a:effectLst/>
                <a:latin typeface="신명 중명조"/>
                <a:ea typeface="신명 중명조"/>
              </a:rPr>
              <a:t>한밭대학교 산업정보관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한양신명조"/>
                <a:ea typeface="신명 중명조"/>
              </a:rPr>
              <a:t>(N4</a:t>
            </a:r>
            <a:r>
              <a:rPr lang="ko-KR" altLang="en-US" sz="1800" b="1" kern="0" spc="-90" dirty="0">
                <a:solidFill>
                  <a:srgbClr val="4B455C"/>
                </a:solidFill>
                <a:effectLst/>
                <a:latin typeface="신명 중명조"/>
                <a:ea typeface="신명 중명조"/>
              </a:rPr>
              <a:t>동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한양신명조"/>
                <a:ea typeface="신명 중명조"/>
              </a:rPr>
              <a:t>) 6</a:t>
            </a:r>
            <a:r>
              <a:rPr lang="ko-KR" altLang="en-US" sz="1800" b="1" kern="0" spc="-90" dirty="0">
                <a:solidFill>
                  <a:srgbClr val="4B455C"/>
                </a:solidFill>
                <a:effectLst/>
                <a:latin typeface="신명 중명조"/>
                <a:ea typeface="신명 중명조"/>
              </a:rPr>
              <a:t>층</a:t>
            </a:r>
            <a:endParaRPr lang="ko-KR" altLang="en-US" sz="2400" b="1" kern="0" dirty="0">
              <a:solidFill>
                <a:srgbClr val="4B455C"/>
              </a:solidFill>
              <a:effectLst/>
              <a:latin typeface="한양신명조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14399C3C-78A4-7336-24DD-FF303A34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13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0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결과</a:t>
            </a:r>
            <a:r>
              <a:rPr lang="en-US" altLang="ko-KR" sz="4400" b="1" dirty="0">
                <a:solidFill>
                  <a:srgbClr val="4B455C"/>
                </a:solidFill>
              </a:rPr>
              <a:t>(1/2)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A1930B98-3649-D5D3-70F3-A44CF81A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3" y="1869198"/>
            <a:ext cx="3972165" cy="28037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B927EB8B-0820-2B38-5FEC-C0142D5E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2" y="1869198"/>
            <a:ext cx="3972165" cy="274350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3B8F9-4511-8A57-F0E7-99DD4985EFD7}"/>
              </a:ext>
            </a:extLst>
          </p:cNvPr>
          <p:cNvSpPr txBox="1"/>
          <p:nvPr/>
        </p:nvSpPr>
        <p:spPr>
          <a:xfrm>
            <a:off x="583474" y="5190309"/>
            <a:ext cx="502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Issue Rate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와 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Queue Size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의 변화에 따른 </a:t>
            </a:r>
            <a:r>
              <a:rPr lang="ko-KR" altLang="en-US" sz="1800" b="1" kern="0" spc="-70" dirty="0" err="1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유실률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 비교</a:t>
            </a:r>
            <a:endParaRPr lang="ko-KR" altLang="en-US" sz="1800" b="1" kern="0" dirty="0">
              <a:solidFill>
                <a:srgbClr val="4B455C"/>
              </a:solidFill>
              <a:effectLst/>
              <a:latin typeface="한양신명조"/>
            </a:endParaRPr>
          </a:p>
          <a:p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D1C8E-B03C-1A15-28D5-A957CCAD93BC}"/>
              </a:ext>
            </a:extLst>
          </p:cNvPr>
          <p:cNvSpPr txBox="1"/>
          <p:nvPr/>
        </p:nvSpPr>
        <p:spPr>
          <a:xfrm>
            <a:off x="6331131" y="5061250"/>
            <a:ext cx="5860869" cy="47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9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이미지 크기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en-US" altLang="ko-KR" sz="1800" b="1" kern="0" spc="-70" dirty="0" err="1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WiFi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ko-KR" altLang="en-US" sz="1800" b="1" kern="0" spc="-9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동작 주파수 별 통신 거리에 따른 전송 시간</a:t>
            </a:r>
            <a:endParaRPr lang="ko-KR" altLang="en-US" sz="1800" b="1" kern="0" dirty="0">
              <a:solidFill>
                <a:srgbClr val="4B455C"/>
              </a:solidFill>
              <a:effectLst/>
              <a:latin typeface="한양신명조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B437177-4CF3-EA85-3D32-E691A1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14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9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결과</a:t>
            </a:r>
            <a:r>
              <a:rPr lang="en-US" altLang="ko-KR" sz="4400" b="1" dirty="0">
                <a:solidFill>
                  <a:srgbClr val="4B455C"/>
                </a:solidFill>
              </a:rPr>
              <a:t>(2/2)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1D5BAE2-2BBB-D8B5-2392-BBA4A35CE943}"/>
              </a:ext>
            </a:extLst>
          </p:cNvPr>
          <p:cNvSpPr/>
          <p:nvPr/>
        </p:nvSpPr>
        <p:spPr>
          <a:xfrm>
            <a:off x="496496" y="2874244"/>
            <a:ext cx="11150524" cy="270848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 fontAlgn="base">
              <a:lnSpc>
                <a:spcPct val="158000"/>
              </a:lnSpc>
              <a:buFont typeface="Arial" panose="020B0604020202020204" pitchFamily="34" charset="0"/>
              <a:buChar char="•"/>
            </a:pPr>
            <a:r>
              <a:rPr lang="ko-KR" altLang="en-US" sz="1800" b="1" kern="0" spc="-70" dirty="0">
                <a:solidFill>
                  <a:srgbClr val="2E75B6"/>
                </a:solidFill>
                <a:effectLst/>
                <a:latin typeface="한양신명조"/>
                <a:ea typeface="한양신명조"/>
              </a:rPr>
              <a:t>최신 데이터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만 필요한 경우에는 </a:t>
            </a:r>
            <a:r>
              <a:rPr lang="ko-KR" altLang="en-US" sz="1800" b="1" kern="0" spc="-70" dirty="0">
                <a:solidFill>
                  <a:srgbClr val="2E75B6"/>
                </a:solidFill>
                <a:effectLst/>
                <a:latin typeface="한양신명조"/>
                <a:ea typeface="한양신명조"/>
              </a:rPr>
              <a:t>작은 큐 크기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가 적합하며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b="1" kern="0" spc="-70" dirty="0">
                <a:solidFill>
                  <a:srgbClr val="2E75B6"/>
                </a:solidFill>
                <a:effectLst/>
                <a:latin typeface="한양신명조"/>
                <a:ea typeface="한양신명조"/>
              </a:rPr>
              <a:t>전체 정보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가 필요한 경우에는 </a:t>
            </a:r>
            <a:r>
              <a:rPr lang="ko-KR" altLang="en-US" sz="1800" b="1" kern="0" spc="-70" dirty="0">
                <a:solidFill>
                  <a:srgbClr val="2E75B6"/>
                </a:solidFill>
                <a:effectLst/>
                <a:latin typeface="한양신명조"/>
                <a:ea typeface="한양신명조"/>
              </a:rPr>
              <a:t>큰 큐 크기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가 적합함을 보여준다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이를 통해 사용자는 데이터의 용도에 따라 적절한 큐 크기를 설정할 수 있음을 알 수 있다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b="1" kern="0" spc="-70" dirty="0">
              <a:solidFill>
                <a:srgbClr val="4B455C"/>
              </a:solidFill>
              <a:latin typeface="+mn-ea"/>
            </a:endParaRPr>
          </a:p>
          <a:p>
            <a:pPr marL="285750" marR="0" indent="-28575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b="1" kern="0" spc="-70" dirty="0">
              <a:solidFill>
                <a:srgbClr val="4B455C"/>
              </a:solidFill>
              <a:latin typeface="+mn-ea"/>
            </a:endParaRPr>
          </a:p>
          <a:p>
            <a:pPr marL="285750" marR="0" indent="-28575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kern="0" spc="-70" dirty="0" err="1">
                <a:solidFill>
                  <a:srgbClr val="4B455C"/>
                </a:solidFill>
                <a:latin typeface="+mn-ea"/>
              </a:rPr>
              <a:t>드</a:t>
            </a:r>
            <a:r>
              <a:rPr lang="ko-KR" altLang="en-US" sz="1800" b="1" kern="0" spc="-70" dirty="0" err="1">
                <a:solidFill>
                  <a:srgbClr val="4B455C"/>
                </a:solidFill>
                <a:effectLst/>
                <a:latin typeface="+mn-ea"/>
              </a:rPr>
              <a:t>론과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+mn-ea"/>
              </a:rPr>
              <a:t> 사용자 단말이 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+mn-ea"/>
              </a:rPr>
              <a:t>2.4GHz 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+mn-ea"/>
              </a:rPr>
              <a:t>대역을 활용하더라도 통신이 가능한 범위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+mn-ea"/>
              </a:rPr>
              <a:t>(coverage) 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+mn-ea"/>
              </a:rPr>
              <a:t>내에 위치한다면 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+mn-ea"/>
              </a:rPr>
              <a:t>2.4GHz 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+mn-ea"/>
              </a:rPr>
              <a:t>대신 </a:t>
            </a:r>
            <a:r>
              <a:rPr lang="en-US" altLang="ko-KR" sz="1800" b="1" kern="0" spc="-50" dirty="0">
                <a:solidFill>
                  <a:srgbClr val="2E75B6"/>
                </a:solidFill>
                <a:effectLst/>
                <a:latin typeface="+mn-ea"/>
              </a:rPr>
              <a:t>5GHz</a:t>
            </a:r>
            <a:r>
              <a:rPr lang="ko-KR" altLang="en-US" sz="1800" b="1" kern="0" spc="-70" dirty="0">
                <a:solidFill>
                  <a:srgbClr val="2E75B6"/>
                </a:solidFill>
                <a:effectLst/>
                <a:latin typeface="+mn-ea"/>
              </a:rPr>
              <a:t>로 통신</a:t>
            </a:r>
            <a:r>
              <a:rPr lang="ko-KR" altLang="en-US" sz="1800" b="1" kern="0" spc="-70" dirty="0">
                <a:solidFill>
                  <a:srgbClr val="4B455C"/>
                </a:solidFill>
                <a:effectLst/>
                <a:latin typeface="+mn-ea"/>
              </a:rPr>
              <a:t>을 수행하는 것이 더 효율적이다</a:t>
            </a:r>
            <a:r>
              <a:rPr lang="en-US" altLang="ko-KR" sz="1800" b="1" kern="0" spc="-70" dirty="0">
                <a:solidFill>
                  <a:srgbClr val="4B455C"/>
                </a:solidFill>
                <a:effectLst/>
                <a:latin typeface="+mn-ea"/>
              </a:rPr>
              <a:t>.</a:t>
            </a:r>
          </a:p>
          <a:p>
            <a:pPr marR="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5CE5B-0E5F-8655-DF59-790113EA981B}"/>
              </a:ext>
            </a:extLst>
          </p:cNvPr>
          <p:cNvSpPr txBox="1"/>
          <p:nvPr/>
        </p:nvSpPr>
        <p:spPr>
          <a:xfrm>
            <a:off x="5058229" y="1779358"/>
            <a:ext cx="170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분석</a:t>
            </a:r>
            <a:endParaRPr lang="ko-KR" altLang="en-US" sz="2400" b="1" dirty="0">
              <a:solidFill>
                <a:srgbClr val="4B45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B69E231-232F-FE26-1B46-329B88C0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15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8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실험에 대한 논문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Part</a:t>
            </a:r>
            <a:r>
              <a:rPr lang="ko-KR" altLang="en-US" b="1">
                <a:solidFill>
                  <a:schemeClr val="bg1"/>
                </a:solidFill>
              </a:rPr>
              <a:t> </a:t>
            </a:r>
            <a:r>
              <a:rPr lang="en-US" altLang="ko-KR" b="1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B69E231-232F-FE26-1B46-329B88C0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16</a:t>
            </a:fld>
            <a:endParaRPr lang="en-US" dirty="0">
              <a:solidFill>
                <a:srgbClr val="4B455C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7360D5-5DB4-611D-44E1-B66313CB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62" y="1741713"/>
            <a:ext cx="3685755" cy="48619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7E6329-EF1D-C711-7E66-13A20072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755" y="1741713"/>
            <a:ext cx="3687596" cy="4861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EB484-63EE-E37F-7EAC-A3E84E3B2811}"/>
              </a:ext>
            </a:extLst>
          </p:cNvPr>
          <p:cNvSpPr txBox="1"/>
          <p:nvPr/>
        </p:nvSpPr>
        <p:spPr>
          <a:xfrm>
            <a:off x="496496" y="1329086"/>
            <a:ext cx="7315093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7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 </a:t>
            </a:r>
            <a:r>
              <a:rPr lang="ko-KR" altLang="en-US" sz="2000" b="1" kern="0" spc="-7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한국통신학회 하계종합학술발표회에서 발표 예정</a:t>
            </a:r>
            <a:r>
              <a:rPr lang="en-US" altLang="ko-KR" sz="2000" b="1" kern="0" spc="-7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000" b="1" kern="0" dirty="0">
              <a:solidFill>
                <a:srgbClr val="4B455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54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2CCEE-E9D4-F4AC-8674-4BC704C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고찰 및 향후 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9C273-A461-3BDE-BA5D-457E514C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4B455C"/>
                </a:solidFill>
              </a:rPr>
              <a:t>보드를 </a:t>
            </a:r>
            <a:r>
              <a:rPr lang="ko-KR" altLang="en-US" b="1" dirty="0" err="1">
                <a:solidFill>
                  <a:srgbClr val="4B455C"/>
                </a:solidFill>
              </a:rPr>
              <a:t>드론에</a:t>
            </a:r>
            <a:r>
              <a:rPr lang="ko-KR" altLang="en-US" b="1" dirty="0">
                <a:solidFill>
                  <a:srgbClr val="4B455C"/>
                </a:solidFill>
              </a:rPr>
              <a:t> 탑재 후 통신 테스트</a:t>
            </a:r>
            <a:endParaRPr lang="en-US" altLang="ko-KR" b="1" dirty="0">
              <a:solidFill>
                <a:srgbClr val="4B455C"/>
              </a:solidFill>
            </a:endParaRPr>
          </a:p>
          <a:p>
            <a:endParaRPr lang="en-US" altLang="ko-KR" b="1" dirty="0">
              <a:solidFill>
                <a:srgbClr val="4B455C"/>
              </a:solidFill>
            </a:endParaRPr>
          </a:p>
          <a:p>
            <a:r>
              <a:rPr lang="ko-KR" altLang="en-US" b="1" dirty="0">
                <a:solidFill>
                  <a:srgbClr val="4B455C"/>
                </a:solidFill>
              </a:rPr>
              <a:t>보드에 </a:t>
            </a:r>
            <a:r>
              <a:rPr lang="en-US" altLang="ko-KR" b="1" dirty="0">
                <a:solidFill>
                  <a:srgbClr val="4B455C"/>
                </a:solidFill>
              </a:rPr>
              <a:t>AP</a:t>
            </a:r>
            <a:r>
              <a:rPr lang="ko-KR" altLang="en-US" b="1" dirty="0">
                <a:solidFill>
                  <a:srgbClr val="4B455C"/>
                </a:solidFill>
              </a:rPr>
              <a:t>를 올린 후 그 </a:t>
            </a:r>
            <a:r>
              <a:rPr lang="en-US" altLang="ko-KR" b="1" dirty="0">
                <a:solidFill>
                  <a:srgbClr val="4B455C"/>
                </a:solidFill>
              </a:rPr>
              <a:t>AP</a:t>
            </a:r>
            <a:r>
              <a:rPr lang="ko-KR" altLang="en-US" b="1" dirty="0">
                <a:solidFill>
                  <a:srgbClr val="4B455C"/>
                </a:solidFill>
              </a:rPr>
              <a:t>를 통한 통신 테스트</a:t>
            </a:r>
            <a:endParaRPr lang="en-US" altLang="ko-KR" b="1" dirty="0">
              <a:solidFill>
                <a:srgbClr val="4B455C"/>
              </a:solidFill>
            </a:endParaRPr>
          </a:p>
          <a:p>
            <a:endParaRPr lang="en-US" altLang="ko-KR" b="1" dirty="0">
              <a:solidFill>
                <a:srgbClr val="4B455C"/>
              </a:solidFill>
            </a:endParaRPr>
          </a:p>
          <a:p>
            <a:r>
              <a:rPr lang="ko-KR" altLang="en-US" b="1" dirty="0" err="1">
                <a:solidFill>
                  <a:srgbClr val="4B455C"/>
                </a:solidFill>
              </a:rPr>
              <a:t>드론</a:t>
            </a:r>
            <a:r>
              <a:rPr lang="ko-KR" altLang="en-US" b="1" dirty="0">
                <a:solidFill>
                  <a:srgbClr val="4B455C"/>
                </a:solidFill>
              </a:rPr>
              <a:t> 이동경로 제어 알고리즘 개발</a:t>
            </a:r>
            <a:endParaRPr lang="en-US" altLang="ko-KR" b="1" dirty="0">
              <a:solidFill>
                <a:srgbClr val="4B455C"/>
              </a:solidFill>
            </a:endParaRPr>
          </a:p>
          <a:p>
            <a:endParaRPr lang="en-US" altLang="ko-KR" b="1" dirty="0">
              <a:solidFill>
                <a:srgbClr val="4B455C"/>
              </a:solidFill>
            </a:endParaRPr>
          </a:p>
          <a:p>
            <a:r>
              <a:rPr lang="ko-KR" altLang="en-US" b="1" dirty="0" err="1">
                <a:solidFill>
                  <a:srgbClr val="4B455C"/>
                </a:solidFill>
              </a:rPr>
              <a:t>드론</a:t>
            </a:r>
            <a:r>
              <a:rPr lang="ko-KR" altLang="en-US" b="1" dirty="0">
                <a:solidFill>
                  <a:srgbClr val="4B455C"/>
                </a:solidFill>
              </a:rPr>
              <a:t> 이동경로에 따른 성능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5D987-BEED-5A52-257C-12EDA274D8F9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4.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3A7E2E91-7D23-6401-270C-4DE06B7F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17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8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5555D-3CD2-641E-ABAB-9A1FC3D1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754"/>
            <a:ext cx="10515600" cy="4432663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rgbClr val="4B455C"/>
                </a:solidFill>
              </a:rPr>
              <a:t>Part 1. </a:t>
            </a:r>
            <a:r>
              <a:rPr lang="ko-KR" altLang="en-US" sz="1800" b="1" dirty="0">
                <a:solidFill>
                  <a:srgbClr val="4B455C"/>
                </a:solidFill>
              </a:rPr>
              <a:t>프로젝트 개요</a:t>
            </a:r>
            <a:endParaRPr lang="en-US" altLang="ko-KR" sz="1800" b="1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배경 및 필요성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프로젝트 목표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endParaRPr lang="en-US" altLang="ko-KR" sz="1800" dirty="0">
              <a:solidFill>
                <a:srgbClr val="4B455C"/>
              </a:solidFill>
            </a:endParaRPr>
          </a:p>
          <a:p>
            <a:r>
              <a:rPr lang="en-US" altLang="ko-KR" sz="1800" b="1" dirty="0">
                <a:solidFill>
                  <a:srgbClr val="4B455C"/>
                </a:solidFill>
              </a:rPr>
              <a:t>Part 2.</a:t>
            </a:r>
            <a:r>
              <a:rPr lang="ko-KR" altLang="en-US" sz="1800" b="1" dirty="0">
                <a:solidFill>
                  <a:srgbClr val="4B455C"/>
                </a:solidFill>
              </a:rPr>
              <a:t> 관련 논문</a:t>
            </a:r>
            <a:endParaRPr lang="en-US" altLang="ko-KR" sz="1800" b="1" dirty="0">
              <a:solidFill>
                <a:srgbClr val="4B455C"/>
              </a:solidFill>
            </a:endParaRPr>
          </a:p>
          <a:p>
            <a:endParaRPr lang="en-US" altLang="ko-KR" sz="1800" dirty="0">
              <a:solidFill>
                <a:srgbClr val="4B455C"/>
              </a:solidFill>
            </a:endParaRPr>
          </a:p>
          <a:p>
            <a:r>
              <a:rPr lang="en-US" altLang="ko-KR" sz="1800" b="1" dirty="0">
                <a:solidFill>
                  <a:srgbClr val="4B455C"/>
                </a:solidFill>
              </a:rPr>
              <a:t>Part 3.</a:t>
            </a:r>
            <a:r>
              <a:rPr lang="ko-KR" altLang="en-US" sz="1800" b="1" dirty="0">
                <a:solidFill>
                  <a:srgbClr val="4B455C"/>
                </a:solidFill>
              </a:rPr>
              <a:t> 프로젝트 수행 내용 및 결과</a:t>
            </a:r>
            <a:endParaRPr lang="en-US" altLang="ko-KR" sz="1800" b="1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실험 내용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실험 환경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실험 결과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r>
              <a:rPr lang="ko-KR" altLang="en-US" sz="1800" dirty="0">
                <a:solidFill>
                  <a:srgbClr val="4B455C"/>
                </a:solidFill>
              </a:rPr>
              <a:t>실험에 대한 논문</a:t>
            </a:r>
            <a:endParaRPr lang="en-US" altLang="ko-KR" sz="1800" dirty="0">
              <a:solidFill>
                <a:srgbClr val="4B455C"/>
              </a:solidFill>
            </a:endParaRPr>
          </a:p>
          <a:p>
            <a:pPr lvl="1"/>
            <a:endParaRPr lang="en-US" altLang="ko-KR" sz="1800" dirty="0">
              <a:solidFill>
                <a:srgbClr val="4B455C"/>
              </a:solidFill>
            </a:endParaRPr>
          </a:p>
          <a:p>
            <a:r>
              <a:rPr lang="en-US" altLang="ko-KR" sz="1800" b="1" dirty="0">
                <a:solidFill>
                  <a:srgbClr val="4B455C"/>
                </a:solidFill>
              </a:rPr>
              <a:t>Part 4.</a:t>
            </a:r>
            <a:r>
              <a:rPr lang="ko-KR" altLang="en-US" sz="1800" b="1" dirty="0">
                <a:solidFill>
                  <a:srgbClr val="4B455C"/>
                </a:solidFill>
              </a:rPr>
              <a:t> 고찰 및 향후 계획</a:t>
            </a:r>
            <a:endParaRPr lang="en-US" altLang="ko-KR" sz="1800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C910A-B792-3B14-55F7-5ECD937441AA}"/>
              </a:ext>
            </a:extLst>
          </p:cNvPr>
          <p:cNvSpPr txBox="1"/>
          <p:nvPr/>
        </p:nvSpPr>
        <p:spPr>
          <a:xfrm>
            <a:off x="376644" y="385378"/>
            <a:ext cx="12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C76A06-D9E4-48F4-A892-9AA4006A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2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4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9C8CF-82C0-AFEA-836F-575801C6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배경 및 필요성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45297-EB87-CDCB-E031-42561E0835DF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444E82-24DB-6F67-85EC-5FB27585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" b="45"/>
          <a:stretch>
            <a:fillRect/>
          </a:stretch>
        </p:blipFill>
        <p:spPr>
          <a:xfrm>
            <a:off x="1757062" y="1741296"/>
            <a:ext cx="2424209" cy="15988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 descr="그래픽이(가) 표시된 사진&#10;&#10;자동 생성된 설명">
            <a:extLst>
              <a:ext uri="{FF2B5EF4-FFF2-40B4-BE49-F238E27FC236}">
                <a16:creationId xmlns:a16="http://schemas.microsoft.com/office/drawing/2014/main" id="{1D391078-9130-7132-3EEC-1ADCFA5F8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09" y="4400556"/>
            <a:ext cx="1513870" cy="151387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F21ADD-BF3E-5440-B5E8-3C07A575D137}"/>
              </a:ext>
            </a:extLst>
          </p:cNvPr>
          <p:cNvCxnSpPr>
            <a:cxnSpLocks/>
          </p:cNvCxnSpPr>
          <p:nvPr/>
        </p:nvCxnSpPr>
        <p:spPr>
          <a:xfrm flipH="1">
            <a:off x="2053136" y="4624251"/>
            <a:ext cx="1316616" cy="12723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DD3B1D-DFC9-55C0-1C8F-8C0469DA455D}"/>
              </a:ext>
            </a:extLst>
          </p:cNvPr>
          <p:cNvCxnSpPr>
            <a:cxnSpLocks/>
          </p:cNvCxnSpPr>
          <p:nvPr/>
        </p:nvCxnSpPr>
        <p:spPr>
          <a:xfrm>
            <a:off x="2143366" y="4619620"/>
            <a:ext cx="1177646" cy="125730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02F503-2240-9D70-25F6-743B93837AC5}"/>
              </a:ext>
            </a:extLst>
          </p:cNvPr>
          <p:cNvSpPr txBox="1"/>
          <p:nvPr/>
        </p:nvSpPr>
        <p:spPr>
          <a:xfrm>
            <a:off x="1439219" y="3403024"/>
            <a:ext cx="3059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4B455C"/>
                </a:solidFill>
              </a:rPr>
              <a:t>무선 통신 이용 환경의 발전으로 트래픽 양 증가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36BAB-32C5-8A96-10A2-013C06936B52}"/>
              </a:ext>
            </a:extLst>
          </p:cNvPr>
          <p:cNvSpPr txBox="1"/>
          <p:nvPr/>
        </p:nvSpPr>
        <p:spPr>
          <a:xfrm>
            <a:off x="1839805" y="6006532"/>
            <a:ext cx="2097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4B455C"/>
                </a:solidFill>
              </a:rPr>
              <a:t>자연재해로 인한 기지국 붕괴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4365B8-0045-9B27-C4EE-0C1599773CA2}"/>
              </a:ext>
            </a:extLst>
          </p:cNvPr>
          <p:cNvCxnSpPr>
            <a:cxnSpLocks/>
          </p:cNvCxnSpPr>
          <p:nvPr/>
        </p:nvCxnSpPr>
        <p:spPr>
          <a:xfrm>
            <a:off x="5161729" y="2673531"/>
            <a:ext cx="1811383" cy="0"/>
          </a:xfrm>
          <a:prstGeom prst="straightConnector1">
            <a:avLst/>
          </a:prstGeom>
          <a:ln w="28575">
            <a:solidFill>
              <a:srgbClr val="4B45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F26C111-1F7C-F051-1EA7-CE56B869C25D}"/>
              </a:ext>
            </a:extLst>
          </p:cNvPr>
          <p:cNvCxnSpPr>
            <a:cxnSpLocks/>
          </p:cNvCxnSpPr>
          <p:nvPr/>
        </p:nvCxnSpPr>
        <p:spPr>
          <a:xfrm>
            <a:off x="5161729" y="5175724"/>
            <a:ext cx="1811383" cy="0"/>
          </a:xfrm>
          <a:prstGeom prst="straightConnector1">
            <a:avLst/>
          </a:prstGeom>
          <a:ln w="28575">
            <a:solidFill>
              <a:srgbClr val="4B45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7998FA3-90DC-F194-7ABC-97B4E149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12" y="1443587"/>
            <a:ext cx="2488973" cy="15544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181530-E0E2-7E78-B8CB-66EB63C7E2DA}"/>
              </a:ext>
            </a:extLst>
          </p:cNvPr>
          <p:cNvSpPr txBox="1"/>
          <p:nvPr/>
        </p:nvSpPr>
        <p:spPr>
          <a:xfrm>
            <a:off x="7098808" y="3240246"/>
            <a:ext cx="4180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4B455C"/>
                </a:solidFill>
                <a:latin typeface="+mn-ea"/>
              </a:rPr>
              <a:t>응답 시간을 개선하고 대역폭을 절약하기 위해 단말과 가까운 곳에 컴퓨팅 능력이 있는 연산 장치를 도입하는 분산 컴퓨팅 패러다임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8D165-CBD1-8AC6-A9A7-B5B35D6203F7}"/>
              </a:ext>
            </a:extLst>
          </p:cNvPr>
          <p:cNvSpPr txBox="1"/>
          <p:nvPr/>
        </p:nvSpPr>
        <p:spPr>
          <a:xfrm>
            <a:off x="7651256" y="3020791"/>
            <a:ext cx="3075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4B455C"/>
                </a:solidFill>
                <a:latin typeface="+mn-ea"/>
              </a:rPr>
              <a:t>엣지</a:t>
            </a:r>
            <a:r>
              <a:rPr lang="ko-KR" altLang="en-US" sz="1200" b="1" dirty="0">
                <a:solidFill>
                  <a:srgbClr val="4B455C"/>
                </a:solidFill>
                <a:latin typeface="+mn-ea"/>
              </a:rPr>
              <a:t> 컴퓨팅 </a:t>
            </a:r>
            <a:r>
              <a:rPr lang="en-US" altLang="ko-KR" sz="1200" b="1" dirty="0">
                <a:solidFill>
                  <a:srgbClr val="4B455C"/>
                </a:solidFill>
                <a:latin typeface="+mn-ea"/>
              </a:rPr>
              <a:t>(Edge Computing)</a:t>
            </a:r>
          </a:p>
        </p:txBody>
      </p:sp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5D67CD0E-376C-D2FD-B940-52C4294FA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957" y="4353131"/>
            <a:ext cx="1604905" cy="16049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C5484A-8B7E-5456-62DD-64DB68E1BA90}"/>
              </a:ext>
            </a:extLst>
          </p:cNvPr>
          <p:cNvSpPr txBox="1"/>
          <p:nvPr/>
        </p:nvSpPr>
        <p:spPr>
          <a:xfrm>
            <a:off x="8491425" y="5914426"/>
            <a:ext cx="14314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4B455C"/>
                </a:solidFill>
              </a:rPr>
              <a:t>무인 항공기 </a:t>
            </a:r>
            <a:r>
              <a:rPr lang="en-US" altLang="ko-KR" sz="1050" b="1" dirty="0">
                <a:solidFill>
                  <a:srgbClr val="4B455C"/>
                </a:solidFill>
              </a:rPr>
              <a:t>- </a:t>
            </a:r>
            <a:r>
              <a:rPr lang="ko-KR" altLang="en-US" sz="1050" b="1" dirty="0" err="1">
                <a:solidFill>
                  <a:srgbClr val="4B455C"/>
                </a:solidFill>
              </a:rPr>
              <a:t>드론</a:t>
            </a:r>
            <a:endParaRPr lang="ko-KR" altLang="en-US" sz="1050" b="1" dirty="0">
              <a:solidFill>
                <a:srgbClr val="4B455C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B6B7D9D-7D5A-6E2C-E57B-354C7B42444D}"/>
              </a:ext>
            </a:extLst>
          </p:cNvPr>
          <p:cNvSpPr/>
          <p:nvPr/>
        </p:nvSpPr>
        <p:spPr>
          <a:xfrm>
            <a:off x="792480" y="1443587"/>
            <a:ext cx="10789920" cy="2409872"/>
          </a:xfrm>
          <a:prstGeom prst="roundRect">
            <a:avLst/>
          </a:prstGeom>
          <a:noFill/>
          <a:ln w="19050" cap="flat" cmpd="sng" algn="ctr">
            <a:solidFill>
              <a:srgbClr val="4B455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1BB9DAB-D3EA-4A42-AAC5-88E8FC4424FE}"/>
              </a:ext>
            </a:extLst>
          </p:cNvPr>
          <p:cNvSpPr/>
          <p:nvPr/>
        </p:nvSpPr>
        <p:spPr>
          <a:xfrm>
            <a:off x="792480" y="4043335"/>
            <a:ext cx="10789920" cy="2409872"/>
          </a:xfrm>
          <a:prstGeom prst="roundRect">
            <a:avLst/>
          </a:prstGeom>
          <a:noFill/>
          <a:ln w="19050" cap="flat" cmpd="sng" algn="ctr">
            <a:solidFill>
              <a:srgbClr val="4B455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BA03D3-7E8C-1943-0F23-EDB15D831493}"/>
              </a:ext>
            </a:extLst>
          </p:cNvPr>
          <p:cNvSpPr txBox="1"/>
          <p:nvPr/>
        </p:nvSpPr>
        <p:spPr>
          <a:xfrm>
            <a:off x="496496" y="6541466"/>
            <a:ext cx="77208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4B455C"/>
                </a:solidFill>
                <a:latin typeface="+mn-ea"/>
              </a:rPr>
              <a:t>[</a:t>
            </a:r>
            <a:r>
              <a:rPr lang="ko-KR" altLang="en-US" sz="1100" b="1" dirty="0">
                <a:solidFill>
                  <a:srgbClr val="4B455C"/>
                </a:solidFill>
                <a:latin typeface="+mn-ea"/>
              </a:rPr>
              <a:t>출처 </a:t>
            </a:r>
            <a:r>
              <a:rPr lang="en-US" altLang="ko-KR" sz="1100" b="1" dirty="0">
                <a:solidFill>
                  <a:srgbClr val="4B455C"/>
                </a:solidFill>
                <a:latin typeface="+mn-ea"/>
              </a:rPr>
              <a:t>-</a:t>
            </a:r>
            <a:r>
              <a:rPr lang="ko-KR" altLang="en-US" sz="1100" b="1" dirty="0">
                <a:solidFill>
                  <a:srgbClr val="4B455C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rgbClr val="4B455C"/>
                </a:solidFill>
                <a:latin typeface="+mn-ea"/>
                <a:hlinkClick r:id="rId6"/>
              </a:rPr>
              <a:t>https://www.etnews.com/20210315000170</a:t>
            </a:r>
            <a:r>
              <a:rPr lang="en-US" altLang="ko-KR" sz="1100" b="1" dirty="0">
                <a:solidFill>
                  <a:srgbClr val="4B455C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rgbClr val="4B455C"/>
                </a:solidFill>
                <a:latin typeface="+mn-ea"/>
              </a:rPr>
              <a:t>삼성디스플레이 </a:t>
            </a:r>
            <a:r>
              <a:rPr lang="ko-KR" altLang="en-US" sz="1100" b="1" dirty="0" err="1">
                <a:solidFill>
                  <a:srgbClr val="4B455C"/>
                </a:solidFill>
                <a:latin typeface="+mn-ea"/>
              </a:rPr>
              <a:t>뉴스룸</a:t>
            </a:r>
            <a:r>
              <a:rPr lang="en-US" altLang="ko-KR" sz="1100" b="1" dirty="0">
                <a:solidFill>
                  <a:srgbClr val="4B455C"/>
                </a:solidFill>
                <a:latin typeface="+mn-ea"/>
              </a:rPr>
              <a:t>]</a:t>
            </a:r>
            <a:endParaRPr lang="ko-KR" altLang="en-US" sz="1100" b="1" dirty="0">
              <a:solidFill>
                <a:srgbClr val="4B455C"/>
              </a:solidFill>
              <a:latin typeface="+mn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1B25CD14-9763-F563-0D45-0FFCB00E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3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09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74553-9E58-6EC3-86DF-2BF6DC13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프로젝트 목표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5CBC2-4228-09C1-F886-FF0B3B837A21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18EC8C-2D89-A020-DE59-94709F984584}"/>
              </a:ext>
            </a:extLst>
          </p:cNvPr>
          <p:cNvSpPr/>
          <p:nvPr/>
        </p:nvSpPr>
        <p:spPr>
          <a:xfrm>
            <a:off x="520738" y="3152386"/>
            <a:ext cx="11150524" cy="13694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드론을</a:t>
            </a:r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</a:t>
            </a:r>
            <a:r>
              <a:rPr lang="ko-KR" altLang="en-US" sz="2400" b="1" dirty="0">
                <a:solidFill>
                  <a:srgbClr val="2E75B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비지상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</a:t>
            </a:r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속에서 </a:t>
            </a:r>
            <a:endParaRPr lang="en-US" altLang="ko-KR" sz="2400" b="1" dirty="0">
              <a:solidFill>
                <a:srgbClr val="4B45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데이터를 전달 받아 처리 및 전송하는 </a:t>
            </a:r>
            <a:endParaRPr lang="en-US" altLang="ko-KR" sz="2400" b="1" dirty="0">
              <a:solidFill>
                <a:srgbClr val="4B45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공중형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컴퓨팅</a:t>
            </a:r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구현하는 것을 목표로 한다</a:t>
            </a:r>
            <a:r>
              <a:rPr lang="en-US" altLang="ko-KR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solidFill>
                <a:srgbClr val="4B45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5DBC5-DFD1-5E02-4B17-002B1A168759}"/>
              </a:ext>
            </a:extLst>
          </p:cNvPr>
          <p:cNvSpPr txBox="1"/>
          <p:nvPr/>
        </p:nvSpPr>
        <p:spPr>
          <a:xfrm>
            <a:off x="5093063" y="1962238"/>
            <a:ext cx="170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2FAD77F-3F94-D0FC-8D70-66E096E3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4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0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68BA4-AC01-7407-9D2E-EFABF10F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관련 논문</a:t>
            </a:r>
            <a:r>
              <a:rPr lang="en-US" altLang="ko-KR" sz="4400" b="1" dirty="0">
                <a:solidFill>
                  <a:srgbClr val="4B455C"/>
                </a:solidFill>
              </a:rPr>
              <a:t>(1/2)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E4E8-F848-9289-F817-51799FD0EC0F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F7F1D-300C-50EA-1F9B-632A25F7B8D8}"/>
              </a:ext>
            </a:extLst>
          </p:cNvPr>
          <p:cNvSpPr txBox="1"/>
          <p:nvPr/>
        </p:nvSpPr>
        <p:spPr>
          <a:xfrm>
            <a:off x="838200" y="12957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dirty="0" err="1">
                <a:solidFill>
                  <a:srgbClr val="4B455C"/>
                </a:solidFill>
                <a:effectLst/>
                <a:latin typeface="HelveticaNeue Regular"/>
              </a:rPr>
              <a:t>WiFi</a:t>
            </a:r>
            <a:r>
              <a:rPr lang="en-US" altLang="ko-KR" sz="1800" b="1" i="0" dirty="0">
                <a:solidFill>
                  <a:srgbClr val="4B455C"/>
                </a:solidFill>
                <a:effectLst/>
                <a:latin typeface="HelveticaNeue Regular"/>
              </a:rPr>
              <a:t> networks on drones</a:t>
            </a:r>
            <a:endParaRPr lang="ko-KR" altLang="en-US" dirty="0">
              <a:solidFill>
                <a:srgbClr val="4B455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8028A-B9FB-39C7-F27E-07EDEC36339A}"/>
              </a:ext>
            </a:extLst>
          </p:cNvPr>
          <p:cNvSpPr txBox="1"/>
          <p:nvPr/>
        </p:nvSpPr>
        <p:spPr>
          <a:xfrm>
            <a:off x="776362" y="186845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4B455C"/>
                </a:solidFill>
                <a:latin typeface="+mn-ea"/>
              </a:rPr>
              <a:t>드론을</a:t>
            </a:r>
            <a:r>
              <a:rPr lang="ko-KR" altLang="en-US" b="1" dirty="0">
                <a:solidFill>
                  <a:srgbClr val="4B455C"/>
                </a:solidFill>
                <a:latin typeface="+mn-ea"/>
              </a:rPr>
              <a:t> 이용한 </a:t>
            </a:r>
            <a:r>
              <a:rPr lang="ko-KR" altLang="en-US" b="1" dirty="0">
                <a:solidFill>
                  <a:srgbClr val="2E75B6"/>
                </a:solidFill>
                <a:latin typeface="+mn-ea"/>
              </a:rPr>
              <a:t>공중 </a:t>
            </a:r>
            <a:r>
              <a:rPr lang="en-US" altLang="ko-KR" b="1" dirty="0">
                <a:solidFill>
                  <a:srgbClr val="2E75B6"/>
                </a:solidFill>
                <a:latin typeface="+mn-ea"/>
              </a:rPr>
              <a:t>WIFI </a:t>
            </a:r>
            <a:r>
              <a:rPr lang="ko-KR" altLang="en-US" b="1" dirty="0">
                <a:solidFill>
                  <a:srgbClr val="2E75B6"/>
                </a:solidFill>
                <a:latin typeface="+mn-ea"/>
              </a:rPr>
              <a:t>네트워크</a:t>
            </a:r>
            <a:r>
              <a:rPr lang="ko-KR" altLang="en-US" b="1" dirty="0">
                <a:solidFill>
                  <a:srgbClr val="4B455C"/>
                </a:solidFill>
                <a:latin typeface="+mn-ea"/>
              </a:rPr>
              <a:t>를 배치하기 위해 두가지의 </a:t>
            </a:r>
            <a:r>
              <a:rPr lang="en-US" altLang="ko-KR" b="1" dirty="0">
                <a:solidFill>
                  <a:srgbClr val="4B455C"/>
                </a:solidFill>
                <a:latin typeface="+mn-ea"/>
              </a:rPr>
              <a:t>WIFI </a:t>
            </a:r>
            <a:r>
              <a:rPr lang="ko-KR" altLang="en-US" b="1" dirty="0">
                <a:solidFill>
                  <a:srgbClr val="4B455C"/>
                </a:solidFill>
                <a:latin typeface="+mn-ea"/>
              </a:rPr>
              <a:t>모드를 비교하는 실험 및 연구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9ABA7F-70E7-AD4E-B917-00249045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85" y="3046717"/>
            <a:ext cx="4324888" cy="214606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50578D4-29A9-69E7-8F57-610297AC1D47}"/>
              </a:ext>
            </a:extLst>
          </p:cNvPr>
          <p:cNvSpPr txBox="1">
            <a:spLocks/>
          </p:cNvSpPr>
          <p:nvPr/>
        </p:nvSpPr>
        <p:spPr>
          <a:xfrm>
            <a:off x="0" y="6142470"/>
            <a:ext cx="12192000" cy="71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[</a:t>
            </a:r>
            <a:r>
              <a:rPr lang="ko-KR" altLang="en-US" sz="1600" dirty="0">
                <a:solidFill>
                  <a:srgbClr val="333333"/>
                </a:solidFill>
                <a:latin typeface="+mn-ea"/>
                <a:ea typeface="+mn-ea"/>
              </a:rPr>
              <a:t>출처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: http://lps3.ieeexplore.ieee.org.libproxy.hanbat.ac.kr/document/7805730]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6DB1B7-070F-F2D7-8555-39E106D9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373" y="2614814"/>
            <a:ext cx="2530834" cy="3270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9FB044-81B8-3D31-2EC8-67748492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205" y="2614814"/>
            <a:ext cx="3028950" cy="2286000"/>
          </a:xfrm>
          <a:prstGeom prst="rect">
            <a:avLst/>
          </a:prstGeom>
        </p:spPr>
      </p:pic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69A10CF-6DBB-2809-FF93-1B1BA7DA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5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8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68BA4-AC01-7407-9D2E-EFABF10F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관련 논문</a:t>
            </a:r>
            <a:r>
              <a:rPr lang="en-US" altLang="ko-KR" sz="4400" b="1" dirty="0">
                <a:solidFill>
                  <a:srgbClr val="4B455C"/>
                </a:solidFill>
              </a:rPr>
              <a:t>(2/2)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1E4E8-F848-9289-F817-51799FD0EC0F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8028A-B9FB-39C7-F27E-07EDEC36339A}"/>
              </a:ext>
            </a:extLst>
          </p:cNvPr>
          <p:cNvSpPr txBox="1"/>
          <p:nvPr/>
        </p:nvSpPr>
        <p:spPr>
          <a:xfrm>
            <a:off x="776362" y="2010949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B455C"/>
                </a:solidFill>
              </a:rPr>
              <a:t>모바일 사용자가 근처 기지국이 없을 경우 </a:t>
            </a:r>
            <a:r>
              <a:rPr lang="ko-KR" altLang="en-US" b="1" dirty="0" err="1">
                <a:solidFill>
                  <a:srgbClr val="2E75B6"/>
                </a:solidFill>
              </a:rPr>
              <a:t>드론</a:t>
            </a:r>
            <a:r>
              <a:rPr lang="ko-KR" altLang="en-US" b="1" dirty="0">
                <a:solidFill>
                  <a:srgbClr val="2E75B6"/>
                </a:solidFill>
              </a:rPr>
              <a:t> 탑재 기지국</a:t>
            </a:r>
            <a:r>
              <a:rPr lang="ko-KR" altLang="en-US" b="1" dirty="0">
                <a:solidFill>
                  <a:srgbClr val="4B455C"/>
                </a:solidFill>
              </a:rPr>
              <a:t>을 통해 기지국과 통신하는 알고리즘 설계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50578D4-29A9-69E7-8F57-610297AC1D47}"/>
              </a:ext>
            </a:extLst>
          </p:cNvPr>
          <p:cNvSpPr txBox="1">
            <a:spLocks/>
          </p:cNvSpPr>
          <p:nvPr/>
        </p:nvSpPr>
        <p:spPr>
          <a:xfrm>
            <a:off x="0" y="6142470"/>
            <a:ext cx="12192000" cy="71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[</a:t>
            </a:r>
            <a:r>
              <a:rPr lang="ko-KR" altLang="en-US" sz="1600" dirty="0">
                <a:solidFill>
                  <a:srgbClr val="333333"/>
                </a:solidFill>
                <a:latin typeface="+mn-ea"/>
                <a:ea typeface="+mn-ea"/>
              </a:rPr>
              <a:t>출처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: </a:t>
            </a:r>
            <a:r>
              <a:rPr lang="en-US" altLang="ko-KR" sz="1600" dirty="0">
                <a:solidFill>
                  <a:srgbClr val="111111"/>
                </a:solidFill>
                <a:latin typeface="notokr-regular"/>
              </a:rPr>
              <a:t>http://lps3.ieeexplore.ieee.org.libproxy.hanbat.ac.kr/document/9013813</a:t>
            </a:r>
            <a:r>
              <a:rPr lang="en-US" altLang="ko-KR" sz="1600" dirty="0">
                <a:solidFill>
                  <a:srgbClr val="333333"/>
                </a:solidFill>
                <a:latin typeface="+mn-ea"/>
                <a:ea typeface="+mn-ea"/>
              </a:rPr>
              <a:t>]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922AC00-F566-B293-1B8C-A018CFE3AE4E}"/>
              </a:ext>
            </a:extLst>
          </p:cNvPr>
          <p:cNvSpPr txBox="1">
            <a:spLocks/>
          </p:cNvSpPr>
          <p:nvPr/>
        </p:nvSpPr>
        <p:spPr>
          <a:xfrm>
            <a:off x="776362" y="1228262"/>
            <a:ext cx="10515600" cy="715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4B455C"/>
                </a:solidFill>
                <a:latin typeface="+mn-ea"/>
                <a:ea typeface="+mn-ea"/>
              </a:rPr>
              <a:t>A Cooperative Drone Assisted Mobile Access Network for Disaster Emergency Communications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5C54B-8F51-8D17-77F5-C1E0FA4C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6" y="2731955"/>
            <a:ext cx="5931497" cy="3181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ECB5EA-62D4-2F9B-553A-EF24A9A4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178" y="2916976"/>
            <a:ext cx="2718424" cy="2224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B67CBF-4C69-F911-A9AC-96C2A3D2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02" y="2973966"/>
            <a:ext cx="2845345" cy="2069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1F65C3-47B1-96F8-0155-A99A73D7AC6C}"/>
              </a:ext>
            </a:extLst>
          </p:cNvPr>
          <p:cNvSpPr txBox="1"/>
          <p:nvPr/>
        </p:nvSpPr>
        <p:spPr>
          <a:xfrm>
            <a:off x="6896027" y="2711484"/>
            <a:ext cx="2394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>
                <a:solidFill>
                  <a:srgbClr val="4B455C"/>
                </a:solidFill>
              </a:rPr>
              <a:t>드론</a:t>
            </a:r>
            <a:r>
              <a:rPr lang="ko-KR" altLang="en-US" sz="1000" b="1" dirty="0">
                <a:solidFill>
                  <a:srgbClr val="4B455C"/>
                </a:solidFill>
              </a:rPr>
              <a:t> 기지국 고도에 따른 데이터 속도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D0D2A-B2DF-F298-C1EB-4940F4EE6A5E}"/>
              </a:ext>
            </a:extLst>
          </p:cNvPr>
          <p:cNvSpPr txBox="1"/>
          <p:nvPr/>
        </p:nvSpPr>
        <p:spPr>
          <a:xfrm>
            <a:off x="9539180" y="2707487"/>
            <a:ext cx="2492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4B455C"/>
                </a:solidFill>
              </a:rPr>
              <a:t>모바일 사용자 분포에 따른 데이터 속도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DAF16ADF-8637-64B8-C7E8-CD318A9A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6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2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7180E-8523-1058-485D-5EF85053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내용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893BD-1319-AAC8-C072-DA0B8749D8E9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3D3A34B-537C-5888-F92B-9A26F514D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36727"/>
              </p:ext>
            </p:extLst>
          </p:nvPr>
        </p:nvGraphicFramePr>
        <p:xfrm>
          <a:off x="496496" y="1677891"/>
          <a:ext cx="10052894" cy="32217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39932">
                  <a:extLst>
                    <a:ext uri="{9D8B030D-6E8A-4147-A177-3AD203B41FA5}">
                      <a16:colId xmlns:a16="http://schemas.microsoft.com/office/drawing/2014/main" val="2282598799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545786214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677974973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39015577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783419731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89148261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000504625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283742848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73485508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430672572"/>
                    </a:ext>
                  </a:extLst>
                </a:gridCol>
              </a:tblGrid>
              <a:tr h="267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수행 목표</a:t>
                      </a: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Feb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Mar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Apr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Aug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Sep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Oct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49137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팀 구성 및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553579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rial" panose="020B0604020202020204" pitchFamily="34" charset="0"/>
                        </a:rPr>
                        <a:t>임베디드 시스템을 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이용한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통신체계 구축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12753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지상 이동 환경에서 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821773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MAVLINK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통한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 구현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347627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GAZEBO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이용한 </a:t>
                      </a: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제어 </a:t>
                      </a:r>
                      <a:endParaRPr lang="en-US" altLang="ko-KR" sz="1200" b="1" i="0" u="sng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알고리즘 시뮬레이션</a:t>
                      </a:r>
                      <a:endParaRPr lang="en-US" altLang="ko-KR" sz="1200" b="1" i="0" u="sng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79771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제작 및 </a:t>
                      </a:r>
                      <a:r>
                        <a:rPr lang="en-US" altLang="ko-KR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ROS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통한 </a:t>
                      </a: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제어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594726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드론을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이용한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747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706EDDE-A34E-490F-2DAB-6C2B136F2023}"/>
              </a:ext>
            </a:extLst>
          </p:cNvPr>
          <p:cNvGrpSpPr/>
          <p:nvPr/>
        </p:nvGrpSpPr>
        <p:grpSpPr>
          <a:xfrm>
            <a:off x="3528097" y="2088916"/>
            <a:ext cx="7021291" cy="2692567"/>
            <a:chOff x="4101155" y="2730975"/>
            <a:chExt cx="7021291" cy="2692567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39D717A-85DD-ABCC-1CD4-887855397CAF}"/>
                </a:ext>
              </a:extLst>
            </p:cNvPr>
            <p:cNvSpPr/>
            <p:nvPr/>
          </p:nvSpPr>
          <p:spPr>
            <a:xfrm rot="5400000">
              <a:off x="4406665" y="2425465"/>
              <a:ext cx="161450" cy="772470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45AC2E37-89B3-AF08-62C0-502FAF19D347}"/>
                </a:ext>
              </a:extLst>
            </p:cNvPr>
            <p:cNvSpPr/>
            <p:nvPr/>
          </p:nvSpPr>
          <p:spPr>
            <a:xfrm rot="5400000">
              <a:off x="5581887" y="2448163"/>
              <a:ext cx="161450" cy="1552575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6668E44B-0DD1-D3DC-8D57-2FD700F29982}"/>
                </a:ext>
              </a:extLst>
            </p:cNvPr>
            <p:cNvSpPr/>
            <p:nvPr/>
          </p:nvSpPr>
          <p:spPr>
            <a:xfrm rot="5400000">
              <a:off x="5974792" y="3258500"/>
              <a:ext cx="161452" cy="766763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D240D853-1D18-0F2A-8A20-7FAFDE30F368}"/>
                </a:ext>
              </a:extLst>
            </p:cNvPr>
            <p:cNvSpPr/>
            <p:nvPr/>
          </p:nvSpPr>
          <p:spPr>
            <a:xfrm rot="5400000">
              <a:off x="7534510" y="3318753"/>
              <a:ext cx="170978" cy="2343150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88F92FA-E002-4FF9-5B01-E2B9DB963DF8}"/>
                </a:ext>
              </a:extLst>
            </p:cNvPr>
            <p:cNvSpPr/>
            <p:nvPr/>
          </p:nvSpPr>
          <p:spPr>
            <a:xfrm rot="5400000">
              <a:off x="8702506" y="4143150"/>
              <a:ext cx="165494" cy="1553271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F76CE6B-92B2-D181-1772-1DA8FAEBE41C}"/>
                </a:ext>
              </a:extLst>
            </p:cNvPr>
            <p:cNvSpPr/>
            <p:nvPr/>
          </p:nvSpPr>
          <p:spPr>
            <a:xfrm rot="5400000">
              <a:off x="7139223" y="3268598"/>
              <a:ext cx="170976" cy="1552575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F5604F06-F77F-CFFE-DDB3-0C6049FA98CC}"/>
                </a:ext>
              </a:extLst>
            </p:cNvPr>
            <p:cNvSpPr/>
            <p:nvPr/>
          </p:nvSpPr>
          <p:spPr>
            <a:xfrm rot="5400000">
              <a:off x="9869181" y="4170278"/>
              <a:ext cx="165493" cy="2341036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B67443-3DE2-0D88-72FA-ED3FE20B1DBD}"/>
              </a:ext>
            </a:extLst>
          </p:cNvPr>
          <p:cNvSpPr/>
          <p:nvPr/>
        </p:nvSpPr>
        <p:spPr>
          <a:xfrm>
            <a:off x="491873" y="2375778"/>
            <a:ext cx="6943686" cy="12800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13066-DE65-848D-357A-612A66EA29C6}"/>
              </a:ext>
            </a:extLst>
          </p:cNvPr>
          <p:cNvSpPr txBox="1"/>
          <p:nvPr/>
        </p:nvSpPr>
        <p:spPr>
          <a:xfrm>
            <a:off x="478841" y="5112995"/>
            <a:ext cx="9762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4B455C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400" b="1" dirty="0">
                <a:solidFill>
                  <a:srgbClr val="4B455C"/>
                </a:solidFill>
              </a:rPr>
              <a:t>ROS</a:t>
            </a:r>
            <a:r>
              <a:rPr lang="ko-KR" altLang="en-US" sz="2400" b="1" dirty="0">
                <a:solidFill>
                  <a:srgbClr val="4B455C"/>
                </a:solidFill>
              </a:rPr>
              <a:t>를 활용하여 임베디드 시스템 간 </a:t>
            </a:r>
            <a:r>
              <a:rPr lang="ko-KR" altLang="en-US" sz="2400" b="1" dirty="0">
                <a:solidFill>
                  <a:srgbClr val="2E75B6"/>
                </a:solidFill>
              </a:rPr>
              <a:t>통신 구현 </a:t>
            </a:r>
            <a:r>
              <a:rPr lang="ko-KR" altLang="en-US" sz="2400" b="1" dirty="0">
                <a:solidFill>
                  <a:srgbClr val="4B455C"/>
                </a:solidFill>
              </a:rPr>
              <a:t>및 </a:t>
            </a:r>
            <a:r>
              <a:rPr lang="ko-KR" altLang="en-US" sz="2400" b="1" dirty="0">
                <a:solidFill>
                  <a:srgbClr val="2E75B6"/>
                </a:solidFill>
              </a:rPr>
              <a:t>성능 분석</a:t>
            </a:r>
            <a:endParaRPr lang="en-US" altLang="ko-KR" sz="2400" b="1" dirty="0">
              <a:solidFill>
                <a:srgbClr val="2E75B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sz="2400" b="1" dirty="0">
              <a:solidFill>
                <a:srgbClr val="2E75B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b="1" dirty="0">
                <a:solidFill>
                  <a:srgbClr val="4B455C"/>
                </a:solidFill>
              </a:rPr>
              <a:t>성능 분석은 </a:t>
            </a:r>
            <a:r>
              <a:rPr lang="ko-KR" altLang="en-US" sz="2400" b="1" dirty="0" err="1">
                <a:solidFill>
                  <a:srgbClr val="2E75B6"/>
                </a:solidFill>
              </a:rPr>
              <a:t>드론의</a:t>
            </a:r>
            <a:r>
              <a:rPr lang="ko-KR" altLang="en-US" sz="2400" b="1" dirty="0">
                <a:solidFill>
                  <a:srgbClr val="4B455C"/>
                </a:solidFill>
              </a:rPr>
              <a:t> </a:t>
            </a:r>
            <a:r>
              <a:rPr lang="ko-KR" altLang="en-US" sz="2400" b="1" dirty="0">
                <a:solidFill>
                  <a:srgbClr val="2E75B6"/>
                </a:solidFill>
              </a:rPr>
              <a:t>이동성을 고려하지 않은 환경</a:t>
            </a:r>
            <a:r>
              <a:rPr lang="ko-KR" altLang="en-US" sz="2400" b="1" dirty="0">
                <a:solidFill>
                  <a:srgbClr val="4B455C"/>
                </a:solidFill>
              </a:rPr>
              <a:t>에서 통신 성능을 테스트</a:t>
            </a:r>
            <a:endParaRPr lang="en-US" altLang="ko-KR" sz="2400" b="1" dirty="0">
              <a:solidFill>
                <a:srgbClr val="4B455C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6EFDF21-E0CD-4AE7-FD20-32F1D7F8AF44}"/>
              </a:ext>
            </a:extLst>
          </p:cNvPr>
          <p:cNvCxnSpPr/>
          <p:nvPr/>
        </p:nvCxnSpPr>
        <p:spPr>
          <a:xfrm>
            <a:off x="7654834" y="3393726"/>
            <a:ext cx="1593669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961A7D-A5A7-6B03-2A38-6592C4E78D1D}"/>
              </a:ext>
            </a:extLst>
          </p:cNvPr>
          <p:cNvSpPr txBox="1"/>
          <p:nvPr/>
        </p:nvSpPr>
        <p:spPr>
          <a:xfrm>
            <a:off x="9378869" y="3085738"/>
            <a:ext cx="2473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B455C"/>
                </a:solidFill>
              </a:rPr>
              <a:t>ROS</a:t>
            </a:r>
            <a:r>
              <a:rPr lang="ko-KR" altLang="en-US" sz="2000" b="1" dirty="0">
                <a:solidFill>
                  <a:srgbClr val="4B455C"/>
                </a:solidFill>
              </a:rPr>
              <a:t>를 활용하는 것으로 변경</a:t>
            </a: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214934B-4556-1BF5-7F7A-BA804E29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7</a:t>
            </a:fld>
            <a:endParaRPr lang="en-US" dirty="0">
              <a:solidFill>
                <a:srgbClr val="4B45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8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(1/6)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ADF929B-DF4D-C08D-359B-913B021B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"/>
          <a:stretch>
            <a:fillRect/>
          </a:stretch>
        </p:blipFill>
        <p:spPr>
          <a:xfrm>
            <a:off x="1089636" y="2847291"/>
            <a:ext cx="2368732" cy="14113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C8D777B-156D-9701-05E7-0DE21F5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10"/>
          <a:stretch>
            <a:fillRect/>
          </a:stretch>
        </p:blipFill>
        <p:spPr>
          <a:xfrm>
            <a:off x="8667375" y="2941783"/>
            <a:ext cx="2481942" cy="12210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29431-BD41-0176-4145-89AD6452C4D6}"/>
              </a:ext>
            </a:extLst>
          </p:cNvPr>
          <p:cNvSpPr txBox="1"/>
          <p:nvPr/>
        </p:nvSpPr>
        <p:spPr>
          <a:xfrm>
            <a:off x="129234" y="4145504"/>
            <a:ext cx="3904007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대의 </a:t>
            </a: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Jetson Nano(4GB RAM)</a:t>
            </a: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소형 컴퓨터로 활용</a:t>
            </a:r>
            <a:endParaRPr lang="ko-KR" altLang="en-US" sz="1200" b="1" kern="0" dirty="0">
              <a:solidFill>
                <a:srgbClr val="4B455C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BF98-464E-ADE4-FDFE-AC15D02290BE}"/>
              </a:ext>
            </a:extLst>
          </p:cNvPr>
          <p:cNvSpPr txBox="1"/>
          <p:nvPr/>
        </p:nvSpPr>
        <p:spPr>
          <a:xfrm>
            <a:off x="8057776" y="4145504"/>
            <a:ext cx="3587930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ROS </a:t>
            </a: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+mn-ea"/>
              </a:rPr>
              <a:t>기반의 통신 방법</a:t>
            </a: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(</a:t>
            </a: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+mn-ea"/>
              </a:rPr>
              <a:t>메시지 교환 방법</a:t>
            </a: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) </a:t>
            </a:r>
            <a:endParaRPr lang="ko-KR" altLang="en-US" sz="12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C12D64-8186-BB32-CE55-A2746CD7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8</a:t>
            </a:fld>
            <a:endParaRPr lang="en-US" dirty="0">
              <a:solidFill>
                <a:srgbClr val="4B455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1EF82F-C4F4-0BC4-3F5C-69548895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43" y="2598392"/>
            <a:ext cx="2481943" cy="1416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913250-C816-F92C-1C3F-292BF484104D}"/>
              </a:ext>
            </a:extLst>
          </p:cNvPr>
          <p:cNvSpPr txBox="1"/>
          <p:nvPr/>
        </p:nvSpPr>
        <p:spPr>
          <a:xfrm>
            <a:off x="4440649" y="4145504"/>
            <a:ext cx="3587930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MQTT </a:t>
            </a: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+mn-ea"/>
              </a:rPr>
              <a:t>기반의 통신 방법</a:t>
            </a: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(</a:t>
            </a:r>
            <a:r>
              <a:rPr lang="ko-KR" altLang="en-US" sz="1200" b="1" kern="0" spc="-70" dirty="0">
                <a:solidFill>
                  <a:srgbClr val="4B455C"/>
                </a:solidFill>
                <a:effectLst/>
                <a:latin typeface="+mn-ea"/>
              </a:rPr>
              <a:t>메시지 교환 방법</a:t>
            </a:r>
            <a:r>
              <a:rPr lang="en-US" altLang="ko-KR" sz="1200" b="1" kern="0" spc="-50" dirty="0">
                <a:solidFill>
                  <a:srgbClr val="4B455C"/>
                </a:solidFill>
                <a:effectLst/>
                <a:latin typeface="+mn-ea"/>
              </a:rPr>
              <a:t>) </a:t>
            </a:r>
            <a:endParaRPr lang="ko-KR" altLang="en-US" sz="12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302EC57-CC8E-D99E-49F0-2C3D2D42806B}"/>
              </a:ext>
            </a:extLst>
          </p:cNvPr>
          <p:cNvCxnSpPr>
            <a:cxnSpLocks/>
          </p:cNvCxnSpPr>
          <p:nvPr/>
        </p:nvCxnSpPr>
        <p:spPr>
          <a:xfrm>
            <a:off x="4163870" y="2438400"/>
            <a:ext cx="0" cy="33005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C088B7-8691-C98A-4519-23AD84DD5228}"/>
              </a:ext>
            </a:extLst>
          </p:cNvPr>
          <p:cNvCxnSpPr>
            <a:cxnSpLocks/>
          </p:cNvCxnSpPr>
          <p:nvPr/>
        </p:nvCxnSpPr>
        <p:spPr>
          <a:xfrm>
            <a:off x="8195939" y="2438400"/>
            <a:ext cx="0" cy="33005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0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>
                <a:solidFill>
                  <a:srgbClr val="4B455C"/>
                </a:solidFill>
              </a:rPr>
              <a:t>실험 환경</a:t>
            </a:r>
            <a:r>
              <a:rPr lang="en-US" altLang="ko-KR" sz="4400" b="1" dirty="0">
                <a:solidFill>
                  <a:srgbClr val="4B455C"/>
                </a:solidFill>
              </a:rPr>
              <a:t>(2/6)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Part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BAC12D64-8186-BB32-CE55-A2746CD7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7B8CD0DC-FE30-4EB6-A0ED-1F87F04C3691}" type="slidenum">
              <a:rPr lang="en-US" smtClean="0">
                <a:solidFill>
                  <a:srgbClr val="4B455C"/>
                </a:solidFill>
              </a:rPr>
              <a:pPr/>
              <a:t>9</a:t>
            </a:fld>
            <a:endParaRPr lang="en-US" dirty="0">
              <a:solidFill>
                <a:srgbClr val="4B455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5B7FD-4AC5-D402-D977-4B3C6B4A764F}"/>
              </a:ext>
            </a:extLst>
          </p:cNvPr>
          <p:cNvSpPr txBox="1"/>
          <p:nvPr/>
        </p:nvSpPr>
        <p:spPr>
          <a:xfrm>
            <a:off x="496495" y="1372628"/>
            <a:ext cx="8020487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rgbClr val="4B455C"/>
                </a:solidFill>
                <a:effectLst/>
                <a:latin typeface="+mn-ea"/>
              </a:rPr>
              <a:t>ROS</a:t>
            </a:r>
            <a:r>
              <a:rPr lang="ko-KR" altLang="en-US" sz="2000" b="1" kern="0" spc="-50" dirty="0">
                <a:solidFill>
                  <a:srgbClr val="4B455C"/>
                </a:solidFill>
                <a:effectLst/>
                <a:latin typeface="+mn-ea"/>
              </a:rPr>
              <a:t>를 활용한 임베디드 시스템 간 연결</a:t>
            </a:r>
            <a:endParaRPr lang="ko-KR" altLang="en-US" sz="2000" b="1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409FF-B859-5C1A-E8C3-E2451A446A1E}"/>
              </a:ext>
            </a:extLst>
          </p:cNvPr>
          <p:cNvSpPr txBox="1"/>
          <p:nvPr/>
        </p:nvSpPr>
        <p:spPr>
          <a:xfrm>
            <a:off x="496495" y="1885589"/>
            <a:ext cx="8020487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-50" dirty="0">
                <a:solidFill>
                  <a:srgbClr val="4B455C"/>
                </a:solidFill>
                <a:effectLst/>
                <a:latin typeface="+mn-ea"/>
              </a:rPr>
              <a:t>같은 </a:t>
            </a:r>
            <a:r>
              <a:rPr lang="en-US" altLang="ko-KR" sz="1200" kern="0" spc="-50" dirty="0">
                <a:solidFill>
                  <a:srgbClr val="4B455C"/>
                </a:solidFill>
                <a:effectLst/>
                <a:latin typeface="+mn-ea"/>
              </a:rPr>
              <a:t>WIFI </a:t>
            </a:r>
            <a:r>
              <a:rPr lang="ko-KR" altLang="en-US" sz="1200" kern="0" spc="-50" dirty="0">
                <a:solidFill>
                  <a:srgbClr val="4B455C"/>
                </a:solidFill>
                <a:effectLst/>
                <a:latin typeface="+mn-ea"/>
              </a:rPr>
              <a:t>공유기를 사용한다고 가정</a:t>
            </a:r>
            <a:endParaRPr lang="ko-KR" altLang="en-US" sz="1200" kern="0" dirty="0">
              <a:solidFill>
                <a:srgbClr val="4B455C"/>
              </a:solidFill>
              <a:effectLst/>
              <a:latin typeface="+mn-ea"/>
            </a:endParaRP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E2391001-E84C-4ADA-EABB-EC24B6FA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28" y="2820875"/>
            <a:ext cx="1795900" cy="8478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487A35E-F246-9565-DA63-4CA4D9AE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2820874"/>
            <a:ext cx="1795900" cy="847877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175297-8D58-3370-A736-AAF7A78F55BB}"/>
              </a:ext>
            </a:extLst>
          </p:cNvPr>
          <p:cNvCxnSpPr>
            <a:cxnSpLocks/>
          </p:cNvCxnSpPr>
          <p:nvPr/>
        </p:nvCxnSpPr>
        <p:spPr>
          <a:xfrm>
            <a:off x="2682240" y="3236103"/>
            <a:ext cx="879566" cy="0"/>
          </a:xfrm>
          <a:prstGeom prst="straightConnector1">
            <a:avLst/>
          </a:prstGeom>
          <a:ln w="28575">
            <a:solidFill>
              <a:srgbClr val="4B45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737F2AD-A8D6-D1CD-FDEA-0AC535E4FAAD}"/>
              </a:ext>
            </a:extLst>
          </p:cNvPr>
          <p:cNvCxnSpPr>
            <a:cxnSpLocks/>
          </p:cNvCxnSpPr>
          <p:nvPr/>
        </p:nvCxnSpPr>
        <p:spPr>
          <a:xfrm flipH="1">
            <a:off x="3005225" y="3142817"/>
            <a:ext cx="228510" cy="215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1D31B5-B4C9-52B8-86F8-535E6F1C7438}"/>
              </a:ext>
            </a:extLst>
          </p:cNvPr>
          <p:cNvCxnSpPr>
            <a:cxnSpLocks/>
          </p:cNvCxnSpPr>
          <p:nvPr/>
        </p:nvCxnSpPr>
        <p:spPr>
          <a:xfrm>
            <a:off x="3005225" y="3142817"/>
            <a:ext cx="228510" cy="215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>
            <a:extLst>
              <a:ext uri="{FF2B5EF4-FFF2-40B4-BE49-F238E27FC236}">
                <a16:creationId xmlns:a16="http://schemas.microsoft.com/office/drawing/2014/main" id="{9158FFF4-406B-1453-6D14-B4BA86B4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"/>
          <a:stretch>
            <a:fillRect/>
          </a:stretch>
        </p:blipFill>
        <p:spPr>
          <a:xfrm>
            <a:off x="704427" y="4114070"/>
            <a:ext cx="1692787" cy="10086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1E72931D-405B-5999-4522-FC64ABD6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"/>
          <a:stretch>
            <a:fillRect/>
          </a:stretch>
        </p:blipFill>
        <p:spPr>
          <a:xfrm>
            <a:off x="704427" y="5499739"/>
            <a:ext cx="1692787" cy="10086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Picture 1">
            <a:extLst>
              <a:ext uri="{FF2B5EF4-FFF2-40B4-BE49-F238E27FC236}">
                <a16:creationId xmlns:a16="http://schemas.microsoft.com/office/drawing/2014/main" id="{27312958-4572-3700-03AA-26C96A75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4203763"/>
            <a:ext cx="1795900" cy="847877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716FD3-81E9-626F-E3E8-570C4CD74D12}"/>
              </a:ext>
            </a:extLst>
          </p:cNvPr>
          <p:cNvCxnSpPr>
            <a:cxnSpLocks/>
          </p:cNvCxnSpPr>
          <p:nvPr/>
        </p:nvCxnSpPr>
        <p:spPr>
          <a:xfrm>
            <a:off x="2682240" y="4618992"/>
            <a:ext cx="879566" cy="0"/>
          </a:xfrm>
          <a:prstGeom prst="straightConnector1">
            <a:avLst/>
          </a:prstGeom>
          <a:ln w="28575">
            <a:solidFill>
              <a:srgbClr val="4B45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D29472-D70C-BC20-CA98-8D7211191A7A}"/>
              </a:ext>
            </a:extLst>
          </p:cNvPr>
          <p:cNvCxnSpPr>
            <a:cxnSpLocks/>
          </p:cNvCxnSpPr>
          <p:nvPr/>
        </p:nvCxnSpPr>
        <p:spPr>
          <a:xfrm flipH="1">
            <a:off x="3005225" y="4525706"/>
            <a:ext cx="228510" cy="215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1CBCD66-CF9D-055F-DB91-9287DA2A36C1}"/>
              </a:ext>
            </a:extLst>
          </p:cNvPr>
          <p:cNvCxnSpPr>
            <a:cxnSpLocks/>
          </p:cNvCxnSpPr>
          <p:nvPr/>
        </p:nvCxnSpPr>
        <p:spPr>
          <a:xfrm>
            <a:off x="3005225" y="4525706"/>
            <a:ext cx="228510" cy="215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89FE98A-BE04-74FA-350C-99792B38F3B2}"/>
              </a:ext>
            </a:extLst>
          </p:cNvPr>
          <p:cNvCxnSpPr>
            <a:cxnSpLocks/>
          </p:cNvCxnSpPr>
          <p:nvPr/>
        </p:nvCxnSpPr>
        <p:spPr>
          <a:xfrm>
            <a:off x="2682240" y="5909870"/>
            <a:ext cx="879566" cy="0"/>
          </a:xfrm>
          <a:prstGeom prst="straightConnector1">
            <a:avLst/>
          </a:prstGeom>
          <a:ln w="28575">
            <a:solidFill>
              <a:srgbClr val="4B455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>
            <a:extLst>
              <a:ext uri="{FF2B5EF4-FFF2-40B4-BE49-F238E27FC236}">
                <a16:creationId xmlns:a16="http://schemas.microsoft.com/office/drawing/2014/main" id="{33D7289C-625A-C014-69D7-EAF31841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"/>
          <a:stretch>
            <a:fillRect/>
          </a:stretch>
        </p:blipFill>
        <p:spPr>
          <a:xfrm>
            <a:off x="3878703" y="5499739"/>
            <a:ext cx="1692787" cy="100860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8CF34A-18C7-095F-D29C-41E97BDFCD8A}"/>
              </a:ext>
            </a:extLst>
          </p:cNvPr>
          <p:cNvSpPr txBox="1"/>
          <p:nvPr/>
        </p:nvSpPr>
        <p:spPr>
          <a:xfrm>
            <a:off x="5982788" y="2538350"/>
            <a:ext cx="58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4B455C"/>
                </a:solidFill>
                <a:latin typeface="+mn-ea"/>
              </a:rPr>
              <a:t>ROS</a:t>
            </a:r>
            <a:r>
              <a:rPr lang="ko-KR" altLang="en-US" b="1" dirty="0">
                <a:solidFill>
                  <a:srgbClr val="4B455C"/>
                </a:solidFill>
                <a:latin typeface="+mn-ea"/>
              </a:rPr>
              <a:t>를 통해 </a:t>
            </a:r>
            <a:r>
              <a:rPr lang="en-US" altLang="ko-KR" b="1" dirty="0">
                <a:solidFill>
                  <a:srgbClr val="4B455C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rgbClr val="4B455C"/>
                </a:solidFill>
                <a:latin typeface="+mn-ea"/>
              </a:rPr>
              <a:t>대의 임베디드 시스템 간 연결을 시도했을 때</a:t>
            </a:r>
            <a:r>
              <a:rPr lang="en-US" altLang="ko-KR" b="1" dirty="0">
                <a:solidFill>
                  <a:srgbClr val="4B455C"/>
                </a:solidFill>
                <a:latin typeface="+mn-ea"/>
              </a:rPr>
              <a:t>, 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Jetson Nano</a:t>
            </a:r>
            <a:r>
              <a:rPr lang="ko-KR" altLang="en-US" b="1" kern="0" spc="-5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간의 연결만 가능</a:t>
            </a:r>
            <a:endParaRPr lang="ko-KR" altLang="en-US" b="1" dirty="0">
              <a:solidFill>
                <a:srgbClr val="4B455C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76B3C9-A3EF-7C4D-00D2-E004F9DE4E04}"/>
              </a:ext>
            </a:extLst>
          </p:cNvPr>
          <p:cNvSpPr txBox="1"/>
          <p:nvPr/>
        </p:nvSpPr>
        <p:spPr>
          <a:xfrm>
            <a:off x="6259286" y="3448450"/>
            <a:ext cx="509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4B455C"/>
                </a:solidFill>
                <a:latin typeface="+mn-ea"/>
                <a:sym typeface="Wingdings" panose="05000000000000000000" pitchFamily="2" charset="2"/>
              </a:rPr>
              <a:t>실험에서 </a:t>
            </a:r>
            <a:r>
              <a:rPr lang="en-US" altLang="ko-KR" sz="1800" b="1" kern="0" spc="-50" dirty="0">
                <a:solidFill>
                  <a:srgbClr val="4B45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Jetson Nano</a:t>
            </a:r>
            <a:r>
              <a:rPr lang="ko-KR" altLang="en-US" b="1" kern="0" spc="-5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kern="0" spc="-5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kern="0" spc="-50" dirty="0">
                <a:solidFill>
                  <a:srgbClr val="4B455C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대를 사용</a:t>
            </a:r>
            <a:endParaRPr lang="ko-KR" altLang="en-US" b="1" dirty="0">
              <a:solidFill>
                <a:srgbClr val="2E75B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63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831</Words>
  <Application>Microsoft Office PowerPoint</Application>
  <PresentationFormat>와이드스크린</PresentationFormat>
  <Paragraphs>156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HelveticaNeue Regular</vt:lpstr>
      <vt:lpstr>notokr-regular</vt:lpstr>
      <vt:lpstr>맑은 고딕</vt:lpstr>
      <vt:lpstr>신명 중명조</vt:lpstr>
      <vt:lpstr>한양신명조</vt:lpstr>
      <vt:lpstr>Arial</vt:lpstr>
      <vt:lpstr>Wingdings</vt:lpstr>
      <vt:lpstr>Office 테마</vt:lpstr>
      <vt:lpstr>드론 네트워크 기반의  공중형 엣지 컴퓨팅 구현</vt:lpstr>
      <vt:lpstr>PowerPoint 프레젠테이션</vt:lpstr>
      <vt:lpstr>배경 및 필요성</vt:lpstr>
      <vt:lpstr>프로젝트 목표</vt:lpstr>
      <vt:lpstr>관련 논문(1/2)</vt:lpstr>
      <vt:lpstr>관련 논문(2/2)</vt:lpstr>
      <vt:lpstr>실험 내용</vt:lpstr>
      <vt:lpstr>실험 환경(1/6)</vt:lpstr>
      <vt:lpstr>실험 환경(2/6)</vt:lpstr>
      <vt:lpstr>실험 환경(3/6)</vt:lpstr>
      <vt:lpstr>실험 환경(4/6)</vt:lpstr>
      <vt:lpstr>실험 환경(5/6)</vt:lpstr>
      <vt:lpstr>실험 환경(6/6)</vt:lpstr>
      <vt:lpstr>실험 결과(1/2)</vt:lpstr>
      <vt:lpstr>실험 결과(2/2)</vt:lpstr>
      <vt:lpstr>실험에 대한 논문</vt:lpstr>
      <vt:lpstr>고찰 및 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박상기</dc:creator>
  <cp:lastModifiedBy>박상기</cp:lastModifiedBy>
  <cp:revision>10</cp:revision>
  <dcterms:created xsi:type="dcterms:W3CDTF">2023-03-05T14:04:17Z</dcterms:created>
  <dcterms:modified xsi:type="dcterms:W3CDTF">2023-06-12T14:30:04Z</dcterms:modified>
</cp:coreProperties>
</file>